
<file path=[Content_Types].xml><?xml version="1.0" encoding="utf-8"?>
<Types xmlns="http://schemas.openxmlformats.org/package/2006/content-types">
  <Default Extension="png" ContentType="image/png"/>
  <Default Extension="tmp"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notesSlides/notesSlide3.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1"/>
  </p:sldMasterIdLst>
  <p:notesMasterIdLst>
    <p:notesMasterId r:id="rId14"/>
  </p:notesMasterIdLst>
  <p:handoutMasterIdLst>
    <p:handoutMasterId r:id="rId15"/>
  </p:handoutMasterIdLst>
  <p:sldIdLst>
    <p:sldId id="256" r:id="rId2"/>
    <p:sldId id="369" r:id="rId3"/>
    <p:sldId id="373" r:id="rId4"/>
    <p:sldId id="366" r:id="rId5"/>
    <p:sldId id="372" r:id="rId6"/>
    <p:sldId id="355" r:id="rId7"/>
    <p:sldId id="371" r:id="rId8"/>
    <p:sldId id="357" r:id="rId9"/>
    <p:sldId id="326" r:id="rId10"/>
    <p:sldId id="345" r:id="rId11"/>
    <p:sldId id="365" r:id="rId12"/>
    <p:sldId id="359" r:id="rId13"/>
  </p:sldIdLst>
  <p:sldSz cx="9144000" cy="6858000" type="screen4x3"/>
  <p:notesSz cx="6858000" cy="987425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loop="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p:clrMru>
  <p:extLst>
    <p:ext uri="{E76CE94A-603C-4142-B9EB-6D1370010A27}">
      <p14:discardImageEditData xmlns:p14="http://schemas.microsoft.com/office/powerpoint/2010/main" val="1"/>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autoAdjust="0"/>
    <p:restoredTop sz="67888" autoAdjust="0"/>
  </p:normalViewPr>
  <p:slideViewPr>
    <p:cSldViewPr snapToGrid="0">
      <p:cViewPr varScale="1">
        <p:scale>
          <a:sx n="104" d="100"/>
          <a:sy n="104" d="100"/>
        </p:scale>
        <p:origin x="-84" y="-120"/>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80" d="100"/>
          <a:sy n="80" d="100"/>
        </p:scale>
        <p:origin x="-1974" y="-78"/>
      </p:cViewPr>
      <p:guideLst>
        <p:guide orient="horz" pos="3110"/>
        <p:guide pos="2160"/>
      </p:guideLst>
    </p:cSldViewPr>
  </p:notesViewPr>
  <p:gridSpacing cx="72010" cy="7201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3319"/>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93319"/>
          </a:xfrm>
          <a:prstGeom prst="rect">
            <a:avLst/>
          </a:prstGeom>
        </p:spPr>
        <p:txBody>
          <a:bodyPr vert="horz" lIns="91440" tIns="45720" rIns="91440" bIns="45720" rtlCol="0"/>
          <a:lstStyle>
            <a:lvl1pPr algn="r">
              <a:defRPr sz="1200"/>
            </a:lvl1pPr>
          </a:lstStyle>
          <a:p>
            <a:fld id="{3E546BD4-65B6-48AC-82C7-1DDDC5E962BF}" type="datetimeFigureOut">
              <a:rPr lang="en-GB" smtClean="0"/>
              <a:t>03/09/2017</a:t>
            </a:fld>
            <a:endParaRPr lang="en-GB"/>
          </a:p>
        </p:txBody>
      </p:sp>
      <p:sp>
        <p:nvSpPr>
          <p:cNvPr id="4" name="Footer Placeholder 3"/>
          <p:cNvSpPr>
            <a:spLocks noGrp="1"/>
          </p:cNvSpPr>
          <p:nvPr>
            <p:ph type="ftr" sz="quarter" idx="2"/>
          </p:nvPr>
        </p:nvSpPr>
        <p:spPr>
          <a:xfrm>
            <a:off x="0" y="9379356"/>
            <a:ext cx="2971800" cy="493318"/>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9379356"/>
            <a:ext cx="2971800" cy="493318"/>
          </a:xfrm>
          <a:prstGeom prst="rect">
            <a:avLst/>
          </a:prstGeom>
        </p:spPr>
        <p:txBody>
          <a:bodyPr vert="horz" lIns="91440" tIns="45720" rIns="91440" bIns="45720" rtlCol="0" anchor="b"/>
          <a:lstStyle>
            <a:lvl1pPr algn="r">
              <a:defRPr sz="1200"/>
            </a:lvl1pPr>
          </a:lstStyle>
          <a:p>
            <a:fld id="{8C3C6631-0091-4B9D-B096-F542AEC6B347}" type="slidenum">
              <a:rPr lang="en-GB" smtClean="0"/>
              <a:t>‹#›</a:t>
            </a:fld>
            <a:endParaRPr lang="en-GB"/>
          </a:p>
        </p:txBody>
      </p:sp>
    </p:spTree>
    <p:extLst>
      <p:ext uri="{BB962C8B-B14F-4D97-AF65-F5344CB8AC3E}">
        <p14:creationId xmlns:p14="http://schemas.microsoft.com/office/powerpoint/2010/main" val="224058658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71800" cy="49371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1"/>
            <a:ext cx="2971800" cy="493713"/>
          </a:xfrm>
          <a:prstGeom prst="rect">
            <a:avLst/>
          </a:prstGeom>
        </p:spPr>
        <p:txBody>
          <a:bodyPr vert="horz" lIns="91440" tIns="45720" rIns="91440" bIns="45720" rtlCol="0"/>
          <a:lstStyle>
            <a:lvl1pPr algn="r">
              <a:defRPr sz="1200"/>
            </a:lvl1pPr>
          </a:lstStyle>
          <a:p>
            <a:fld id="{ADAF5C3F-94E9-412B-AECB-A72B8D59E71C}" type="datetimeFigureOut">
              <a:rPr lang="en-GB" smtClean="0"/>
              <a:t>03/09/2017</a:t>
            </a:fld>
            <a:endParaRPr lang="en-GB"/>
          </a:p>
        </p:txBody>
      </p:sp>
      <p:sp>
        <p:nvSpPr>
          <p:cNvPr id="4" name="Slide Image Placeholder 3"/>
          <p:cNvSpPr>
            <a:spLocks noGrp="1" noRot="1" noChangeAspect="1"/>
          </p:cNvSpPr>
          <p:nvPr>
            <p:ph type="sldImg" idx="2"/>
          </p:nvPr>
        </p:nvSpPr>
        <p:spPr>
          <a:xfrm>
            <a:off x="960438" y="741363"/>
            <a:ext cx="4937125" cy="370205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690270"/>
            <a:ext cx="5486400" cy="4443413"/>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378825"/>
            <a:ext cx="2971800" cy="493713"/>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9378825"/>
            <a:ext cx="2971800" cy="493713"/>
          </a:xfrm>
          <a:prstGeom prst="rect">
            <a:avLst/>
          </a:prstGeom>
        </p:spPr>
        <p:txBody>
          <a:bodyPr vert="horz" lIns="91440" tIns="45720" rIns="91440" bIns="45720" rtlCol="0" anchor="b"/>
          <a:lstStyle>
            <a:lvl1pPr algn="r">
              <a:defRPr sz="1200"/>
            </a:lvl1pPr>
          </a:lstStyle>
          <a:p>
            <a:fld id="{155F9810-B6B3-4BF2-8A67-AE834E9C9395}" type="slidenum">
              <a:rPr lang="en-GB" smtClean="0"/>
              <a:t>‹#›</a:t>
            </a:fld>
            <a:endParaRPr lang="en-GB"/>
          </a:p>
        </p:txBody>
      </p:sp>
    </p:spTree>
    <p:extLst>
      <p:ext uri="{BB962C8B-B14F-4D97-AF65-F5344CB8AC3E}">
        <p14:creationId xmlns:p14="http://schemas.microsoft.com/office/powerpoint/2010/main" val="14148027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u="none" kern="1200" baseline="0" dirty="0" smtClean="0">
              <a:solidFill>
                <a:schemeClr val="tx1"/>
              </a:solidFill>
              <a:effectLst/>
              <a:latin typeface="+mn-lt"/>
              <a:ea typeface="+mn-ea"/>
              <a:cs typeface="+mn-cs"/>
            </a:endParaRPr>
          </a:p>
          <a:p>
            <a:endParaRPr lang="en-US" sz="1200" u="none"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155F9810-B6B3-4BF2-8A67-AE834E9C9395}" type="slidenum">
              <a:rPr lang="en-GB" smtClean="0"/>
              <a:t>1</a:t>
            </a:fld>
            <a:endParaRPr lang="en-GB"/>
          </a:p>
        </p:txBody>
      </p:sp>
    </p:spTree>
    <p:extLst>
      <p:ext uri="{BB962C8B-B14F-4D97-AF65-F5344CB8AC3E}">
        <p14:creationId xmlns:p14="http://schemas.microsoft.com/office/powerpoint/2010/main" val="19512190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155F9810-B6B3-4BF2-8A67-AE834E9C9395}" type="slidenum">
              <a:rPr lang="en-GB" smtClean="0"/>
              <a:t>3</a:t>
            </a:fld>
            <a:endParaRPr lang="en-GB"/>
          </a:p>
        </p:txBody>
      </p:sp>
    </p:spTree>
    <p:extLst>
      <p:ext uri="{BB962C8B-B14F-4D97-AF65-F5344CB8AC3E}">
        <p14:creationId xmlns:p14="http://schemas.microsoft.com/office/powerpoint/2010/main" val="12366559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smtClean="0"/>
          </a:p>
          <a:p>
            <a:endParaRPr lang="en-GB" dirty="0"/>
          </a:p>
        </p:txBody>
      </p:sp>
      <p:sp>
        <p:nvSpPr>
          <p:cNvPr id="4" name="Slide Number Placeholder 3"/>
          <p:cNvSpPr>
            <a:spLocks noGrp="1"/>
          </p:cNvSpPr>
          <p:nvPr>
            <p:ph type="sldNum" sz="quarter" idx="10"/>
          </p:nvPr>
        </p:nvSpPr>
        <p:spPr/>
        <p:txBody>
          <a:bodyPr/>
          <a:lstStyle/>
          <a:p>
            <a:fld id="{155F9810-B6B3-4BF2-8A67-AE834E9C9395}" type="slidenum">
              <a:rPr lang="en-GB" smtClean="0"/>
              <a:t>4</a:t>
            </a:fld>
            <a:endParaRPr lang="en-GB"/>
          </a:p>
        </p:txBody>
      </p:sp>
    </p:spTree>
    <p:extLst>
      <p:ext uri="{BB962C8B-B14F-4D97-AF65-F5344CB8AC3E}">
        <p14:creationId xmlns:p14="http://schemas.microsoft.com/office/powerpoint/2010/main" val="2101430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smtClean="0"/>
          </a:p>
          <a:p>
            <a:endParaRPr lang="en-GB" dirty="0"/>
          </a:p>
        </p:txBody>
      </p:sp>
      <p:sp>
        <p:nvSpPr>
          <p:cNvPr id="4" name="Slide Number Placeholder 3"/>
          <p:cNvSpPr>
            <a:spLocks noGrp="1"/>
          </p:cNvSpPr>
          <p:nvPr>
            <p:ph type="sldNum" sz="quarter" idx="10"/>
          </p:nvPr>
        </p:nvSpPr>
        <p:spPr/>
        <p:txBody>
          <a:bodyPr/>
          <a:lstStyle/>
          <a:p>
            <a:fld id="{155F9810-B6B3-4BF2-8A67-AE834E9C9395}" type="slidenum">
              <a:rPr lang="en-GB" smtClean="0"/>
              <a:t>6</a:t>
            </a:fld>
            <a:endParaRPr lang="en-GB"/>
          </a:p>
        </p:txBody>
      </p:sp>
    </p:spTree>
    <p:extLst>
      <p:ext uri="{BB962C8B-B14F-4D97-AF65-F5344CB8AC3E}">
        <p14:creationId xmlns:p14="http://schemas.microsoft.com/office/powerpoint/2010/main" val="17337747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latin typeface="+mn-lt"/>
                <a:ea typeface="+mn-ea"/>
                <a:cs typeface="+mn-cs"/>
              </a:rPr>
              <a:t>A widely-used technique for the analysis of DNA is to arrange two or more sequences so that matching bases and </a:t>
            </a:r>
            <a:r>
              <a:rPr lang="en-GB" sz="1200" kern="1200" dirty="0" err="1" smtClean="0">
                <a:solidFill>
                  <a:schemeClr val="tx1"/>
                </a:solidFill>
                <a:latin typeface="+mn-lt"/>
                <a:ea typeface="+mn-ea"/>
                <a:cs typeface="+mn-cs"/>
              </a:rPr>
              <a:t>subsequences</a:t>
            </a:r>
            <a:r>
              <a:rPr lang="en-GB" sz="1200" kern="1200" dirty="0" smtClean="0">
                <a:solidFill>
                  <a:schemeClr val="tx1"/>
                </a:solidFill>
                <a:latin typeface="+mn-lt"/>
                <a:ea typeface="+mn-ea"/>
                <a:cs typeface="+mn-cs"/>
              </a:rPr>
              <a:t> of bases are aligned, as shown in this figure. </a:t>
            </a:r>
          </a:p>
          <a:p>
            <a:endParaRPr lang="en-GB" sz="1200" kern="1200" dirty="0" smtClean="0">
              <a:solidFill>
                <a:schemeClr val="tx1"/>
              </a:solidFill>
              <a:latin typeface="+mn-lt"/>
              <a:ea typeface="+mn-ea"/>
              <a:cs typeface="+mn-cs"/>
            </a:endParaRPr>
          </a:p>
          <a:p>
            <a:r>
              <a:rPr lang="en-GB" sz="1200" kern="1200" dirty="0" smtClean="0">
                <a:solidFill>
                  <a:schemeClr val="tx1"/>
                </a:solidFill>
                <a:latin typeface="+mn-lt"/>
                <a:ea typeface="+mn-ea"/>
                <a:cs typeface="+mn-cs"/>
              </a:rPr>
              <a:t>In the SP theory, this idea has been borrowed and adapted. The main change is the distinction between ‘New’ and ‘Old’ patterns, with the goal of finding multiple alignments that enable New patterns to be encoded economically in terms of Old patterns. </a:t>
            </a:r>
          </a:p>
          <a:p>
            <a:endParaRPr lang="en-GB" sz="1200" kern="1200" dirty="0" smtClean="0">
              <a:solidFill>
                <a:schemeClr val="tx1"/>
              </a:solidFill>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155F9810-B6B3-4BF2-8A67-AE834E9C9395}" type="slidenum">
              <a:rPr lang="en-GB" smtClean="0"/>
              <a:t>7</a:t>
            </a:fld>
            <a:endParaRPr lang="en-GB"/>
          </a:p>
        </p:txBody>
      </p:sp>
    </p:spTree>
    <p:extLst>
      <p:ext uri="{BB962C8B-B14F-4D97-AF65-F5344CB8AC3E}">
        <p14:creationId xmlns:p14="http://schemas.microsoft.com/office/powerpoint/2010/main" val="16115755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55F9810-B6B3-4BF2-8A67-AE834E9C9395}" type="slidenum">
              <a:rPr lang="en-GB" smtClean="0"/>
              <a:t>8</a:t>
            </a:fld>
            <a:endParaRPr lang="en-GB"/>
          </a:p>
        </p:txBody>
      </p:sp>
    </p:spTree>
    <p:extLst>
      <p:ext uri="{BB962C8B-B14F-4D97-AF65-F5344CB8AC3E}">
        <p14:creationId xmlns:p14="http://schemas.microsoft.com/office/powerpoint/2010/main" val="26589773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55F9810-B6B3-4BF2-8A67-AE834E9C9395}" type="slidenum">
              <a:rPr lang="en-GB" smtClean="0"/>
              <a:t>9</a:t>
            </a:fld>
            <a:endParaRPr lang="en-GB"/>
          </a:p>
        </p:txBody>
      </p:sp>
    </p:spTree>
    <p:extLst>
      <p:ext uri="{BB962C8B-B14F-4D97-AF65-F5344CB8AC3E}">
        <p14:creationId xmlns:p14="http://schemas.microsoft.com/office/powerpoint/2010/main" val="1857141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smtClean="0"/>
          </a:p>
          <a:p>
            <a:endParaRPr lang="en-GB" dirty="0" smtClean="0"/>
          </a:p>
          <a:p>
            <a:endParaRPr lang="en-GB" dirty="0" smtClean="0"/>
          </a:p>
          <a:p>
            <a:endParaRPr lang="en-GB" dirty="0" smtClean="0"/>
          </a:p>
          <a:p>
            <a:endParaRPr lang="en-GB" dirty="0"/>
          </a:p>
        </p:txBody>
      </p:sp>
      <p:sp>
        <p:nvSpPr>
          <p:cNvPr id="4" name="Slide Number Placeholder 3"/>
          <p:cNvSpPr>
            <a:spLocks noGrp="1"/>
          </p:cNvSpPr>
          <p:nvPr>
            <p:ph type="sldNum" sz="quarter" idx="10"/>
          </p:nvPr>
        </p:nvSpPr>
        <p:spPr/>
        <p:txBody>
          <a:bodyPr/>
          <a:lstStyle/>
          <a:p>
            <a:fld id="{155F9810-B6B3-4BF2-8A67-AE834E9C9395}" type="slidenum">
              <a:rPr lang="en-GB" smtClean="0"/>
              <a:t>12</a:t>
            </a:fld>
            <a:endParaRPr lang="en-GB"/>
          </a:p>
        </p:txBody>
      </p:sp>
    </p:spTree>
    <p:extLst>
      <p:ext uri="{BB962C8B-B14F-4D97-AF65-F5344CB8AC3E}">
        <p14:creationId xmlns:p14="http://schemas.microsoft.com/office/powerpoint/2010/main" val="24031152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0658" name="Rectangle 2"/>
          <p:cNvSpPr>
            <a:spLocks noGrp="1" noChangeArrowheads="1"/>
          </p:cNvSpPr>
          <p:nvPr>
            <p:ph type="ctrTitle"/>
          </p:nvPr>
        </p:nvSpPr>
        <p:spPr>
          <a:xfrm>
            <a:off x="685800" y="890588"/>
            <a:ext cx="7772400" cy="1470025"/>
          </a:xfrm>
        </p:spPr>
        <p:txBody>
          <a:bodyPr/>
          <a:lstStyle>
            <a:lvl1pPr>
              <a:defRPr sz="4800"/>
            </a:lvl1pPr>
          </a:lstStyle>
          <a:p>
            <a:r>
              <a:rPr lang="en-US" smtClean="0"/>
              <a:t>Click to edit Master title style</a:t>
            </a:r>
            <a:endParaRPr lang="en-GB"/>
          </a:p>
        </p:txBody>
      </p:sp>
      <p:sp>
        <p:nvSpPr>
          <p:cNvPr id="70659" name="Rectangle 3"/>
          <p:cNvSpPr>
            <a:spLocks noGrp="1" noChangeArrowheads="1"/>
          </p:cNvSpPr>
          <p:nvPr>
            <p:ph type="subTitle" idx="1"/>
          </p:nvPr>
        </p:nvSpPr>
        <p:spPr>
          <a:xfrm>
            <a:off x="1331913" y="3094038"/>
            <a:ext cx="6400800" cy="2424112"/>
          </a:xfrm>
        </p:spPr>
        <p:txBody>
          <a:bodyPr/>
          <a:lstStyle>
            <a:lvl1pPr marL="0" indent="0" algn="ctr">
              <a:buFontTx/>
              <a:buNone/>
              <a:defRPr/>
            </a:lvl1pPr>
          </a:lstStyle>
          <a:p>
            <a:r>
              <a:rPr lang="en-US" smtClean="0"/>
              <a:t>Click to edit Master subtitle style</a:t>
            </a:r>
            <a:endParaRPr lang="en-GB" dirty="0"/>
          </a:p>
        </p:txBody>
      </p:sp>
      <p:sp>
        <p:nvSpPr>
          <p:cNvPr id="5" name="Footer Placeholder 5"/>
          <p:cNvSpPr>
            <a:spLocks noGrp="1"/>
          </p:cNvSpPr>
          <p:nvPr>
            <p:ph type="ftr" sz="quarter" idx="10"/>
          </p:nvPr>
        </p:nvSpPr>
        <p:spPr>
          <a:xfrm>
            <a:off x="5810491" y="6384925"/>
            <a:ext cx="3136659" cy="473075"/>
          </a:xfrm>
        </p:spPr>
        <p:txBody>
          <a:bodyPr/>
          <a:lstStyle/>
          <a:p>
            <a:r>
              <a:rPr lang="en-GB" smtClean="0"/>
              <a:t>CognitionResearch.org</a:t>
            </a:r>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5" name="Footer Placeholder 5"/>
          <p:cNvSpPr>
            <a:spLocks noGrp="1"/>
          </p:cNvSpPr>
          <p:nvPr>
            <p:ph type="ftr" sz="quarter" idx="10"/>
          </p:nvPr>
        </p:nvSpPr>
        <p:spPr>
          <a:xfrm>
            <a:off x="5810491" y="6384925"/>
            <a:ext cx="3136659" cy="473075"/>
          </a:xfrm>
        </p:spPr>
        <p:txBody>
          <a:bodyPr/>
          <a:lstStyle>
            <a:lvl1pPr>
              <a:defRPr>
                <a:solidFill>
                  <a:srgbClr val="FF0000"/>
                </a:solidFill>
              </a:defRPr>
            </a:lvl1pPr>
          </a:lstStyle>
          <a:p>
            <a:r>
              <a:rPr lang="en-GB" dirty="0" smtClean="0"/>
              <a:t>CognitionResearch.org</a:t>
            </a:r>
            <a:endParaRPr lang="en-GB"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10"/>
          </p:nvPr>
        </p:nvSpPr>
        <p:spPr>
          <a:xfrm>
            <a:off x="5810491" y="6384925"/>
            <a:ext cx="3136659" cy="473075"/>
          </a:xfrm>
        </p:spPr>
        <p:txBody>
          <a:bodyPr/>
          <a:lstStyle/>
          <a:p>
            <a:r>
              <a:rPr lang="en-GB" smtClean="0"/>
              <a:t>CognitionResearch.org</a:t>
            </a:r>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GB"/>
          </a:p>
        </p:txBody>
      </p:sp>
      <p:sp>
        <p:nvSpPr>
          <p:cNvPr id="3" name="Table Placeholder 2"/>
          <p:cNvSpPr>
            <a:spLocks noGrp="1"/>
          </p:cNvSpPr>
          <p:nvPr>
            <p:ph type="tbl" idx="1"/>
          </p:nvPr>
        </p:nvSpPr>
        <p:spPr>
          <a:xfrm>
            <a:off x="457200" y="1600200"/>
            <a:ext cx="8229600" cy="4525963"/>
          </a:xfrm>
        </p:spPr>
        <p:txBody>
          <a:bodyPr/>
          <a:lstStyle/>
          <a:p>
            <a:r>
              <a:rPr lang="en-US" smtClean="0"/>
              <a:t>Click icon to add table</a:t>
            </a:r>
            <a:endParaRPr lang="en-GB" dirty="0"/>
          </a:p>
        </p:txBody>
      </p:sp>
      <p:sp>
        <p:nvSpPr>
          <p:cNvPr id="5" name="Footer Placeholder 5"/>
          <p:cNvSpPr>
            <a:spLocks noGrp="1"/>
          </p:cNvSpPr>
          <p:nvPr>
            <p:ph type="ftr" sz="quarter" idx="10"/>
          </p:nvPr>
        </p:nvSpPr>
        <p:spPr>
          <a:xfrm>
            <a:off x="5810491" y="6384925"/>
            <a:ext cx="3136659" cy="473075"/>
          </a:xfrm>
        </p:spPr>
        <p:txBody>
          <a:bodyPr/>
          <a:lstStyle/>
          <a:p>
            <a:r>
              <a:rPr lang="en-GB" smtClean="0"/>
              <a:t>CognitionResearch.org</a:t>
            </a:r>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GB"/>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8" name="Footer Placeholder 5"/>
          <p:cNvSpPr>
            <a:spLocks noGrp="1"/>
          </p:cNvSpPr>
          <p:nvPr>
            <p:ph type="ftr" sz="quarter" idx="10"/>
          </p:nvPr>
        </p:nvSpPr>
        <p:spPr>
          <a:xfrm>
            <a:off x="5810491" y="6384925"/>
            <a:ext cx="3136659" cy="473075"/>
          </a:xfrm>
        </p:spPr>
        <p:txBody>
          <a:bodyPr/>
          <a:lstStyle/>
          <a:p>
            <a:r>
              <a:rPr lang="en-GB" smtClean="0"/>
              <a:t>CognitionResearch.org</a:t>
            </a:r>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60000"/>
            <a:lumOff val="40000"/>
          </a:schemeClr>
        </a:solidFill>
        <a:effectLst/>
      </p:bgPr>
    </p:bg>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66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6634" name="Rectangle 10"/>
          <p:cNvSpPr>
            <a:spLocks noGrp="1" noChangeArrowheads="1"/>
          </p:cNvSpPr>
          <p:nvPr>
            <p:ph type="ftr" sz="quarter" idx="3"/>
          </p:nvPr>
        </p:nvSpPr>
        <p:spPr bwMode="auto">
          <a:xfrm>
            <a:off x="5810491" y="6384925"/>
            <a:ext cx="3136659" cy="4730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2000" b="1"/>
            </a:lvl1pPr>
          </a:lstStyle>
          <a:p>
            <a:r>
              <a:rPr lang="en-GB" smtClean="0"/>
              <a:t>CognitionResearch.org</a:t>
            </a:r>
            <a:endParaRPr lang="en-GB"/>
          </a:p>
        </p:txBody>
      </p:sp>
    </p:spTree>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hf sldNum="0" hdr="0" dt="0"/>
  <p:txStyles>
    <p:titleStyle>
      <a:lvl1pPr algn="ctr" rtl="0" eaLnBrk="1" fontAlgn="base" hangingPunct="1">
        <a:spcBef>
          <a:spcPct val="0"/>
        </a:spcBef>
        <a:spcAft>
          <a:spcPct val="0"/>
        </a:spcAft>
        <a:defRPr sz="4400" b="1">
          <a:solidFill>
            <a:srgbClr val="FFFF00"/>
          </a:solidFill>
          <a:latin typeface="+mj-lt"/>
          <a:ea typeface="+mj-ea"/>
          <a:cs typeface="+mj-cs"/>
        </a:defRPr>
      </a:lvl1pPr>
      <a:lvl2pPr algn="ctr" rtl="0" eaLnBrk="1" fontAlgn="base" hangingPunct="1">
        <a:spcBef>
          <a:spcPct val="0"/>
        </a:spcBef>
        <a:spcAft>
          <a:spcPct val="0"/>
        </a:spcAft>
        <a:defRPr sz="4400" b="1">
          <a:solidFill>
            <a:srgbClr val="FFFF00"/>
          </a:solidFill>
          <a:latin typeface="Verdana" pitchFamily="34" charset="0"/>
        </a:defRPr>
      </a:lvl2pPr>
      <a:lvl3pPr algn="ctr" rtl="0" eaLnBrk="1" fontAlgn="base" hangingPunct="1">
        <a:spcBef>
          <a:spcPct val="0"/>
        </a:spcBef>
        <a:spcAft>
          <a:spcPct val="0"/>
        </a:spcAft>
        <a:defRPr sz="4400" b="1">
          <a:solidFill>
            <a:srgbClr val="FFFF00"/>
          </a:solidFill>
          <a:latin typeface="Verdana" pitchFamily="34" charset="0"/>
        </a:defRPr>
      </a:lvl3pPr>
      <a:lvl4pPr algn="ctr" rtl="0" eaLnBrk="1" fontAlgn="base" hangingPunct="1">
        <a:spcBef>
          <a:spcPct val="0"/>
        </a:spcBef>
        <a:spcAft>
          <a:spcPct val="0"/>
        </a:spcAft>
        <a:defRPr sz="4400" b="1">
          <a:solidFill>
            <a:srgbClr val="FFFF00"/>
          </a:solidFill>
          <a:latin typeface="Verdana" pitchFamily="34" charset="0"/>
        </a:defRPr>
      </a:lvl4pPr>
      <a:lvl5pPr algn="ctr" rtl="0" eaLnBrk="1" fontAlgn="base" hangingPunct="1">
        <a:spcBef>
          <a:spcPct val="0"/>
        </a:spcBef>
        <a:spcAft>
          <a:spcPct val="0"/>
        </a:spcAft>
        <a:defRPr sz="4400" b="1">
          <a:solidFill>
            <a:srgbClr val="FFFF00"/>
          </a:solidFill>
          <a:latin typeface="Verdana" pitchFamily="34" charset="0"/>
        </a:defRPr>
      </a:lvl5pPr>
      <a:lvl6pPr marL="457200" algn="ctr" rtl="0" eaLnBrk="1" fontAlgn="base" hangingPunct="1">
        <a:spcBef>
          <a:spcPct val="0"/>
        </a:spcBef>
        <a:spcAft>
          <a:spcPct val="0"/>
        </a:spcAft>
        <a:defRPr sz="4400" b="1">
          <a:solidFill>
            <a:srgbClr val="FFFF00"/>
          </a:solidFill>
          <a:latin typeface="Verdana" pitchFamily="34" charset="0"/>
        </a:defRPr>
      </a:lvl6pPr>
      <a:lvl7pPr marL="914400" algn="ctr" rtl="0" eaLnBrk="1" fontAlgn="base" hangingPunct="1">
        <a:spcBef>
          <a:spcPct val="0"/>
        </a:spcBef>
        <a:spcAft>
          <a:spcPct val="0"/>
        </a:spcAft>
        <a:defRPr sz="4400" b="1">
          <a:solidFill>
            <a:srgbClr val="FFFF00"/>
          </a:solidFill>
          <a:latin typeface="Verdana" pitchFamily="34" charset="0"/>
        </a:defRPr>
      </a:lvl7pPr>
      <a:lvl8pPr marL="1371600" algn="ctr" rtl="0" eaLnBrk="1" fontAlgn="base" hangingPunct="1">
        <a:spcBef>
          <a:spcPct val="0"/>
        </a:spcBef>
        <a:spcAft>
          <a:spcPct val="0"/>
        </a:spcAft>
        <a:defRPr sz="4400" b="1">
          <a:solidFill>
            <a:srgbClr val="FFFF00"/>
          </a:solidFill>
          <a:latin typeface="Verdana" pitchFamily="34" charset="0"/>
        </a:defRPr>
      </a:lvl8pPr>
      <a:lvl9pPr marL="1828800" algn="ctr" rtl="0" eaLnBrk="1" fontAlgn="base" hangingPunct="1">
        <a:spcBef>
          <a:spcPct val="0"/>
        </a:spcBef>
        <a:spcAft>
          <a:spcPct val="0"/>
        </a:spcAft>
        <a:defRPr sz="4400" b="1">
          <a:solidFill>
            <a:srgbClr val="FFFF00"/>
          </a:solidFill>
          <a:latin typeface="Verdana" pitchFamily="34" charset="0"/>
        </a:defRPr>
      </a:lvl9pPr>
    </p:titleStyle>
    <p:bodyStyle>
      <a:lvl1pPr marL="342900" indent="-342900" algn="l" rtl="0" eaLnBrk="1" fontAlgn="base" hangingPunct="1">
        <a:spcBef>
          <a:spcPct val="20000"/>
        </a:spcBef>
        <a:spcAft>
          <a:spcPct val="0"/>
        </a:spcAft>
        <a:buBlip>
          <a:blip r:embed="rId7"/>
        </a:buBlip>
        <a:defRPr sz="3200">
          <a:solidFill>
            <a:schemeClr val="tx1"/>
          </a:solidFill>
          <a:latin typeface="+mn-lt"/>
          <a:ea typeface="+mn-ea"/>
          <a:cs typeface="+mn-cs"/>
        </a:defRPr>
      </a:lvl1pPr>
      <a:lvl2pPr marL="742950" indent="-285750" algn="l" rtl="0" eaLnBrk="1" fontAlgn="base" hangingPunct="1">
        <a:spcBef>
          <a:spcPct val="20000"/>
        </a:spcBef>
        <a:spcAft>
          <a:spcPct val="0"/>
        </a:spcAft>
        <a:buBlip>
          <a:blip r:embed="rId7"/>
        </a:buBlip>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tags" Target="../tags/tag4.xml"/><Relationship Id="rId7" Type="http://schemas.openxmlformats.org/officeDocument/2006/relationships/image" Target="../media/image3.tmp"/><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notesSlide" Target="../notesSlides/notesSlide4.xml"/><Relationship Id="rId5" Type="http://schemas.openxmlformats.org/officeDocument/2006/relationships/slideLayout" Target="../slideLayouts/slideLayout2.xml"/><Relationship Id="rId4" Type="http://schemas.openxmlformats.org/officeDocument/2006/relationships/tags" Target="../tags/tag5.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7.xml"/><Relationship Id="rId1" Type="http://schemas.openxmlformats.org/officeDocument/2006/relationships/tags" Target="../tags/tag6.xml"/><Relationship Id="rId5" Type="http://schemas.openxmlformats.org/officeDocument/2006/relationships/image" Target="../media/image5.tmp"/><Relationship Id="rId4" Type="http://schemas.openxmlformats.org/officeDocument/2006/relationships/notesSlide" Target="../notesSlides/notesSlide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tags" Target="../tags/tag8.xml"/><Relationship Id="rId5" Type="http://schemas.openxmlformats.org/officeDocument/2006/relationships/notesSlide" Target="../notesSlides/notesSlide8.xml"/><Relationship Id="rId4"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47700"/>
            <a:ext cx="7772400" cy="3064764"/>
          </a:xfrm>
        </p:spPr>
        <p:txBody>
          <a:bodyPr/>
          <a:lstStyle/>
          <a:p>
            <a:r>
              <a:rPr lang="en-GB" sz="4400" dirty="0" smtClean="0"/>
              <a:t>INFORMATION COMPRESSION, MULTIPLE ALIGNMENT, AND INTELLIGENCE</a:t>
            </a:r>
            <a:r>
              <a:rPr lang="en-GB" sz="4400" b="0" dirty="0" smtClean="0"/>
              <a:t> </a:t>
            </a:r>
            <a:endParaRPr lang="en-GB" sz="4400" b="0" dirty="0">
              <a:solidFill>
                <a:srgbClr val="FF0000"/>
              </a:solidFill>
            </a:endParaRPr>
          </a:p>
        </p:txBody>
      </p:sp>
      <p:sp>
        <p:nvSpPr>
          <p:cNvPr id="3" name="Subtitle 2"/>
          <p:cNvSpPr>
            <a:spLocks noGrp="1"/>
          </p:cNvSpPr>
          <p:nvPr>
            <p:ph type="subTitle" idx="1"/>
          </p:nvPr>
        </p:nvSpPr>
        <p:spPr>
          <a:xfrm>
            <a:off x="1322324" y="4140462"/>
            <a:ext cx="6400800" cy="1391658"/>
          </a:xfrm>
        </p:spPr>
        <p:txBody>
          <a:bodyPr/>
          <a:lstStyle/>
          <a:p>
            <a:r>
              <a:rPr lang="en-GB" dirty="0" smtClean="0"/>
              <a:t>Dr Gerry Wolff</a:t>
            </a:r>
          </a:p>
          <a:p>
            <a:r>
              <a:rPr lang="en-GB" dirty="0" smtClean="0"/>
              <a:t>CognitionResearch.org</a:t>
            </a:r>
            <a:endParaRPr lang="en-GB" dirty="0"/>
          </a:p>
        </p:txBody>
      </p:sp>
    </p:spTree>
    <p:extLst>
      <p:ext uri="{BB962C8B-B14F-4D97-AF65-F5344CB8AC3E}">
        <p14:creationId xmlns:p14="http://schemas.microsoft.com/office/powerpoint/2010/main" val="270422385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0890"/>
          </a:xfrm>
        </p:spPr>
        <p:txBody>
          <a:bodyPr/>
          <a:lstStyle/>
          <a:p>
            <a:r>
              <a:rPr lang="en-GB" dirty="0" smtClean="0"/>
              <a:t>OVERVIEW</a:t>
            </a:r>
            <a:endParaRPr lang="en-GB" dirty="0"/>
          </a:p>
        </p:txBody>
      </p:sp>
      <p:sp>
        <p:nvSpPr>
          <p:cNvPr id="3" name="Content Placeholder 2"/>
          <p:cNvSpPr>
            <a:spLocks noGrp="1"/>
          </p:cNvSpPr>
          <p:nvPr>
            <p:ph idx="1"/>
          </p:nvPr>
        </p:nvSpPr>
        <p:spPr>
          <a:xfrm>
            <a:off x="457200" y="1051560"/>
            <a:ext cx="8229600" cy="5367528"/>
          </a:xfrm>
        </p:spPr>
        <p:txBody>
          <a:bodyPr/>
          <a:lstStyle/>
          <a:p>
            <a:pPr marL="347663" indent="-347663">
              <a:spcBef>
                <a:spcPts val="0"/>
              </a:spcBef>
              <a:spcAft>
                <a:spcPts val="1200"/>
              </a:spcAft>
              <a:buNone/>
            </a:pPr>
            <a:r>
              <a:rPr lang="en-GB" sz="2600" dirty="0" smtClean="0">
                <a:solidFill>
                  <a:srgbClr val="FF0000"/>
                </a:solidFill>
              </a:rPr>
              <a:t>■ </a:t>
            </a:r>
            <a:r>
              <a:rPr lang="en-GB" sz="2600" dirty="0" smtClean="0"/>
              <a:t>This talk is an introduction to the </a:t>
            </a:r>
            <a:r>
              <a:rPr lang="en-GB" sz="2600" b="1" dirty="0" smtClean="0">
                <a:solidFill>
                  <a:srgbClr val="FFFF00"/>
                </a:solidFill>
              </a:rPr>
              <a:t>SP theory of intelligence</a:t>
            </a:r>
            <a:r>
              <a:rPr lang="en-GB" sz="2600" dirty="0"/>
              <a:t> </a:t>
            </a:r>
            <a:r>
              <a:rPr lang="en-GB" sz="2600" dirty="0" smtClean="0"/>
              <a:t>and its realisation in the </a:t>
            </a:r>
            <a:r>
              <a:rPr lang="en-GB" sz="2600" b="1" dirty="0" smtClean="0">
                <a:solidFill>
                  <a:srgbClr val="FFFF00"/>
                </a:solidFill>
              </a:rPr>
              <a:t>SP computer model</a:t>
            </a:r>
            <a:r>
              <a:rPr lang="en-GB" sz="2600" dirty="0" smtClean="0"/>
              <a:t>.</a:t>
            </a:r>
          </a:p>
          <a:p>
            <a:pPr marL="347663" indent="-347663">
              <a:spcAft>
                <a:spcPts val="1200"/>
              </a:spcAft>
              <a:buNone/>
            </a:pPr>
            <a:r>
              <a:rPr lang="en-GB" sz="2600" dirty="0" smtClean="0">
                <a:solidFill>
                  <a:srgbClr val="FF0000"/>
                </a:solidFill>
              </a:rPr>
              <a:t>■</a:t>
            </a:r>
            <a:r>
              <a:rPr lang="en-GB" sz="2600" dirty="0" smtClean="0"/>
              <a:t> The SP theory, the SP computer model, and a book and papers, are the product of about 20 years of research.</a:t>
            </a:r>
          </a:p>
          <a:p>
            <a:pPr marL="347663" indent="-347663">
              <a:spcAft>
                <a:spcPts val="1200"/>
              </a:spcAft>
              <a:buNone/>
            </a:pPr>
            <a:r>
              <a:rPr lang="en-GB" sz="2600" dirty="0" smtClean="0">
                <a:solidFill>
                  <a:srgbClr val="FF0000"/>
                </a:solidFill>
              </a:rPr>
              <a:t>■</a:t>
            </a:r>
            <a:r>
              <a:rPr lang="en-GB" sz="2600" dirty="0" smtClean="0"/>
              <a:t> A key idea in the theory is the powerful concept of </a:t>
            </a:r>
            <a:r>
              <a:rPr lang="en-GB" sz="2600" b="1" dirty="0" smtClean="0">
                <a:solidFill>
                  <a:srgbClr val="FFFF00"/>
                </a:solidFill>
              </a:rPr>
              <a:t>SP-multiple-alignment</a:t>
            </a:r>
            <a:r>
              <a:rPr lang="en-GB" sz="2600" dirty="0" smtClean="0"/>
              <a:t> (more later).</a:t>
            </a:r>
          </a:p>
          <a:p>
            <a:pPr marL="347663" indent="-347663">
              <a:spcAft>
                <a:spcPts val="1200"/>
              </a:spcAft>
              <a:buNone/>
            </a:pPr>
            <a:r>
              <a:rPr lang="en-GB" sz="2600" dirty="0" smtClean="0">
                <a:solidFill>
                  <a:srgbClr val="FF0000"/>
                </a:solidFill>
              </a:rPr>
              <a:t>■</a:t>
            </a:r>
            <a:r>
              <a:rPr lang="en-GB" sz="2600" dirty="0" smtClean="0"/>
              <a:t> With Dr </a:t>
            </a:r>
            <a:r>
              <a:rPr lang="en-GB" sz="2600" dirty="0" err="1" smtClean="0"/>
              <a:t>Vasile</a:t>
            </a:r>
            <a:r>
              <a:rPr lang="en-GB" sz="2600" dirty="0" smtClean="0"/>
              <a:t> Palade of Coventry University, </a:t>
            </a:r>
            <a:r>
              <a:rPr lang="en-GB" sz="2600" dirty="0" smtClean="0"/>
              <a:t>an aim now is </a:t>
            </a:r>
            <a:r>
              <a:rPr lang="en-GB" sz="2600" dirty="0" smtClean="0"/>
              <a:t>to develop a high-parallel </a:t>
            </a:r>
            <a:r>
              <a:rPr lang="en-GB" sz="2600" b="1" dirty="0" smtClean="0">
                <a:solidFill>
                  <a:srgbClr val="FFFF00"/>
                </a:solidFill>
              </a:rPr>
              <a:t>SP machine</a:t>
            </a:r>
            <a:r>
              <a:rPr lang="en-GB" sz="2600" dirty="0" smtClean="0"/>
              <a:t> (next).</a:t>
            </a:r>
            <a:endParaRPr lang="en-GB" sz="2600" dirty="0"/>
          </a:p>
        </p:txBody>
      </p:sp>
      <p:sp>
        <p:nvSpPr>
          <p:cNvPr id="4" name="Footer Placeholder 3"/>
          <p:cNvSpPr>
            <a:spLocks noGrp="1"/>
          </p:cNvSpPr>
          <p:nvPr>
            <p:ph type="ftr" sz="quarter" idx="10"/>
          </p:nvPr>
        </p:nvSpPr>
        <p:spPr/>
        <p:txBody>
          <a:bodyPr/>
          <a:lstStyle/>
          <a:p>
            <a:r>
              <a:rPr lang="en-GB" smtClean="0"/>
              <a:t>CognitionResearch.org</a:t>
            </a:r>
            <a:endParaRPr lang="en-GB" dirty="0"/>
          </a:p>
        </p:txBody>
      </p:sp>
    </p:spTree>
    <p:extLst>
      <p:ext uri="{BB962C8B-B14F-4D97-AF65-F5344CB8AC3E}">
        <p14:creationId xmlns:p14="http://schemas.microsoft.com/office/powerpoint/2010/main" val="333545075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56634"/>
          </a:xfrm>
        </p:spPr>
        <p:txBody>
          <a:bodyPr/>
          <a:lstStyle/>
          <a:p>
            <a:r>
              <a:rPr lang="en-GB" sz="2800" dirty="0" smtClean="0"/>
              <a:t>A HIGH-PARALLEL SP MACHINE </a:t>
            </a:r>
            <a:r>
              <a:rPr lang="en-GB" sz="2800" smtClean="0"/>
              <a:t>FOR APPLICATIONS </a:t>
            </a:r>
            <a:r>
              <a:rPr lang="en-GB" sz="2800" dirty="0" smtClean="0"/>
              <a:t>AND FOR RESEARCH</a:t>
            </a:r>
            <a:endParaRPr lang="en-GB" sz="2800" dirty="0"/>
          </a:p>
        </p:txBody>
      </p:sp>
      <p:sp>
        <p:nvSpPr>
          <p:cNvPr id="4" name="Footer Placeholder 3"/>
          <p:cNvSpPr>
            <a:spLocks noGrp="1"/>
          </p:cNvSpPr>
          <p:nvPr>
            <p:ph type="ftr" sz="quarter" idx="10"/>
          </p:nvPr>
        </p:nvSpPr>
        <p:spPr/>
        <p:txBody>
          <a:bodyPr/>
          <a:lstStyle/>
          <a:p>
            <a:r>
              <a:rPr lang="en-GB" smtClean="0"/>
              <a:t>CognitionResearch.org</a:t>
            </a:r>
            <a:endParaRPr lang="en-GB" dirty="0"/>
          </a:p>
        </p:txBody>
      </p:sp>
      <p:pic>
        <p:nvPicPr>
          <p:cNvPr id="6"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66117" y="1572323"/>
            <a:ext cx="7429873" cy="4619200"/>
          </a:xfrm>
          <a:ln w="25400">
            <a:solidFill>
              <a:srgbClr val="FF0000"/>
            </a:solidFill>
          </a:ln>
        </p:spPr>
      </p:pic>
    </p:spTree>
    <p:extLst>
      <p:ext uri="{BB962C8B-B14F-4D97-AF65-F5344CB8AC3E}">
        <p14:creationId xmlns:p14="http://schemas.microsoft.com/office/powerpoint/2010/main" val="53890153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89571"/>
            <a:ext cx="8229600" cy="1008293"/>
          </a:xfrm>
        </p:spPr>
        <p:txBody>
          <a:bodyPr/>
          <a:lstStyle/>
          <a:p>
            <a:r>
              <a:rPr lang="en-GB" sz="2800" dirty="0" smtClean="0"/>
              <a:t>SIMPLIFICATION, INTEGRATION, AND INFORMATION COMPRESSION</a:t>
            </a:r>
            <a:endParaRPr lang="en-GB" sz="2800" dirty="0"/>
          </a:p>
        </p:txBody>
      </p:sp>
      <p:sp>
        <p:nvSpPr>
          <p:cNvPr id="3" name="Content Placeholder 2"/>
          <p:cNvSpPr>
            <a:spLocks noGrp="1"/>
          </p:cNvSpPr>
          <p:nvPr>
            <p:ph idx="1"/>
          </p:nvPr>
        </p:nvSpPr>
        <p:spPr>
          <a:xfrm>
            <a:off x="438912" y="1517904"/>
            <a:ext cx="8229600" cy="4818888"/>
          </a:xfrm>
        </p:spPr>
        <p:txBody>
          <a:bodyPr/>
          <a:lstStyle/>
          <a:p>
            <a:pPr marL="347663" indent="-347663">
              <a:spcBef>
                <a:spcPts val="0"/>
              </a:spcBef>
              <a:spcAft>
                <a:spcPts val="1200"/>
              </a:spcAft>
              <a:buNone/>
            </a:pPr>
            <a:r>
              <a:rPr lang="en-GB" sz="2800" dirty="0" smtClean="0">
                <a:solidFill>
                  <a:srgbClr val="FF0000"/>
                </a:solidFill>
              </a:rPr>
              <a:t>■</a:t>
            </a:r>
            <a:r>
              <a:rPr lang="en-GB" sz="2800" dirty="0" smtClean="0"/>
              <a:t> </a:t>
            </a:r>
            <a:r>
              <a:rPr lang="en-GB" sz="2800" dirty="0" smtClean="0">
                <a:solidFill>
                  <a:srgbClr val="FFFF00"/>
                </a:solidFill>
              </a:rPr>
              <a:t>Simplification and integration</a:t>
            </a:r>
            <a:r>
              <a:rPr lang="en-GB" sz="2800" dirty="0" smtClean="0"/>
              <a:t>. </a:t>
            </a:r>
            <a:r>
              <a:rPr lang="en-GB" sz="2800" dirty="0"/>
              <a:t>The </a:t>
            </a:r>
            <a:r>
              <a:rPr lang="en-GB" sz="2800" dirty="0">
                <a:solidFill>
                  <a:schemeClr val="accent6">
                    <a:lumMod val="60000"/>
                    <a:lumOff val="40000"/>
                  </a:schemeClr>
                </a:solidFill>
              </a:rPr>
              <a:t>SP theory of intelligence</a:t>
            </a:r>
            <a:r>
              <a:rPr lang="en-GB" sz="2800" dirty="0"/>
              <a:t> is a </a:t>
            </a:r>
            <a:r>
              <a:rPr lang="en-GB" sz="2800" dirty="0" smtClean="0"/>
              <a:t>unique attempt </a:t>
            </a:r>
            <a:r>
              <a:rPr lang="en-GB" sz="2800" dirty="0"/>
              <a:t>to </a:t>
            </a:r>
            <a:r>
              <a:rPr lang="en-GB" sz="2800" dirty="0">
                <a:solidFill>
                  <a:srgbClr val="FFFF00"/>
                </a:solidFill>
              </a:rPr>
              <a:t>simplify</a:t>
            </a:r>
            <a:r>
              <a:rPr lang="en-GB" sz="2800" dirty="0"/>
              <a:t> and </a:t>
            </a:r>
            <a:r>
              <a:rPr lang="en-GB" sz="2800" dirty="0">
                <a:solidFill>
                  <a:srgbClr val="FFFF00"/>
                </a:solidFill>
              </a:rPr>
              <a:t>integrate</a:t>
            </a:r>
            <a:r>
              <a:rPr lang="en-GB" sz="2800" dirty="0"/>
              <a:t> </a:t>
            </a:r>
            <a:r>
              <a:rPr lang="en-GB" sz="2800" dirty="0" smtClean="0"/>
              <a:t>observations and concepts </a:t>
            </a:r>
            <a:r>
              <a:rPr lang="en-GB" sz="2800" dirty="0"/>
              <a:t>across </a:t>
            </a:r>
            <a:r>
              <a:rPr lang="en-GB" sz="2800" dirty="0" smtClean="0">
                <a:solidFill>
                  <a:srgbClr val="FF0000"/>
                </a:solidFill>
              </a:rPr>
              <a:t>artificial intelligence</a:t>
            </a:r>
            <a:r>
              <a:rPr lang="en-GB" sz="2800" dirty="0" smtClean="0"/>
              <a:t>, mainstream </a:t>
            </a:r>
            <a:r>
              <a:rPr lang="en-GB" sz="2800" dirty="0">
                <a:solidFill>
                  <a:srgbClr val="FF0000"/>
                </a:solidFill>
              </a:rPr>
              <a:t>computing</a:t>
            </a:r>
            <a:r>
              <a:rPr lang="en-GB" sz="2800" dirty="0"/>
              <a:t>, </a:t>
            </a:r>
            <a:r>
              <a:rPr lang="en-GB" sz="2800" dirty="0">
                <a:solidFill>
                  <a:srgbClr val="FF0000"/>
                </a:solidFill>
              </a:rPr>
              <a:t>mathematics</a:t>
            </a:r>
            <a:r>
              <a:rPr lang="en-GB" sz="2800" dirty="0"/>
              <a:t>, and human </a:t>
            </a:r>
            <a:r>
              <a:rPr lang="en-GB" sz="2800" dirty="0" smtClean="0">
                <a:solidFill>
                  <a:srgbClr val="FF0000"/>
                </a:solidFill>
              </a:rPr>
              <a:t>learning</a:t>
            </a:r>
            <a:r>
              <a:rPr lang="en-GB" sz="2800" dirty="0" smtClean="0"/>
              <a:t>, </a:t>
            </a:r>
            <a:r>
              <a:rPr lang="en-GB" sz="2800" dirty="0" smtClean="0">
                <a:solidFill>
                  <a:srgbClr val="FF0000"/>
                </a:solidFill>
              </a:rPr>
              <a:t>perception</a:t>
            </a:r>
            <a:r>
              <a:rPr lang="en-GB" sz="2800" dirty="0" smtClean="0"/>
              <a:t> </a:t>
            </a:r>
            <a:r>
              <a:rPr lang="en-GB" sz="2800" dirty="0"/>
              <a:t>and </a:t>
            </a:r>
            <a:r>
              <a:rPr lang="en-GB" sz="2800" dirty="0" smtClean="0">
                <a:solidFill>
                  <a:srgbClr val="FF0000"/>
                </a:solidFill>
              </a:rPr>
              <a:t>cognition</a:t>
            </a:r>
            <a:r>
              <a:rPr lang="en-GB" sz="2800" dirty="0"/>
              <a:t>.</a:t>
            </a:r>
            <a:r>
              <a:rPr lang="en-GB" sz="2800" dirty="0" smtClean="0"/>
              <a:t> </a:t>
            </a:r>
          </a:p>
          <a:p>
            <a:pPr marL="347663" indent="-347663">
              <a:spcBef>
                <a:spcPts val="0"/>
              </a:spcBef>
              <a:spcAft>
                <a:spcPts val="1200"/>
              </a:spcAft>
              <a:buNone/>
            </a:pPr>
            <a:r>
              <a:rPr lang="en-GB" sz="2800" dirty="0">
                <a:solidFill>
                  <a:srgbClr val="FF0000"/>
                </a:solidFill>
              </a:rPr>
              <a:t>■</a:t>
            </a:r>
            <a:r>
              <a:rPr lang="en-GB" sz="2800" dirty="0"/>
              <a:t> </a:t>
            </a:r>
            <a:r>
              <a:rPr lang="en-GB" sz="2800" dirty="0" smtClean="0">
                <a:solidFill>
                  <a:srgbClr val="FFFF00"/>
                </a:solidFill>
              </a:rPr>
              <a:t>Information </a:t>
            </a:r>
            <a:r>
              <a:rPr lang="en-GB" sz="2800" dirty="0">
                <a:solidFill>
                  <a:srgbClr val="FFFF00"/>
                </a:solidFill>
              </a:rPr>
              <a:t>compression</a:t>
            </a:r>
            <a:r>
              <a:rPr lang="en-GB" sz="2800" dirty="0"/>
              <a:t> i</a:t>
            </a:r>
            <a:r>
              <a:rPr lang="en-GB" sz="2800" dirty="0" smtClean="0"/>
              <a:t>s </a:t>
            </a:r>
            <a:r>
              <a:rPr lang="en-GB" sz="2800" dirty="0"/>
              <a:t>a unifying </a:t>
            </a:r>
            <a:r>
              <a:rPr lang="en-GB" sz="2800" dirty="0" smtClean="0"/>
              <a:t>theme—</a:t>
            </a:r>
            <a:r>
              <a:rPr lang="en-GB" sz="2800" dirty="0" smtClean="0">
                <a:solidFill>
                  <a:schemeClr val="accent2">
                    <a:lumMod val="40000"/>
                    <a:lumOff val="60000"/>
                  </a:schemeClr>
                </a:solidFill>
              </a:rPr>
              <a:t>there is abundant evidence for the importance of information compression in human learning, perception, and cognition</a:t>
            </a:r>
            <a:r>
              <a:rPr lang="en-GB" sz="2800" dirty="0" smtClean="0"/>
              <a:t>.</a:t>
            </a:r>
          </a:p>
          <a:p>
            <a:pPr marL="266700" indent="-266700">
              <a:spcBef>
                <a:spcPts val="0"/>
              </a:spcBef>
              <a:spcAft>
                <a:spcPts val="1200"/>
              </a:spcAft>
              <a:buNone/>
            </a:pPr>
            <a:endParaRPr lang="en-GB" sz="2200" dirty="0" smtClean="0"/>
          </a:p>
        </p:txBody>
      </p:sp>
      <p:sp>
        <p:nvSpPr>
          <p:cNvPr id="4" name="Footer Placeholder 3"/>
          <p:cNvSpPr>
            <a:spLocks noGrp="1"/>
          </p:cNvSpPr>
          <p:nvPr>
            <p:ph type="ftr" sz="quarter" idx="10"/>
          </p:nvPr>
        </p:nvSpPr>
        <p:spPr/>
        <p:txBody>
          <a:bodyPr/>
          <a:lstStyle/>
          <a:p>
            <a:r>
              <a:rPr lang="en-GB" smtClean="0"/>
              <a:t>CognitionResearch.org</a:t>
            </a:r>
            <a:endParaRPr lang="en-GB" dirty="0"/>
          </a:p>
        </p:txBody>
      </p:sp>
    </p:spTree>
    <p:custDataLst>
      <p:tags r:id="rId1"/>
    </p:custDataLst>
    <p:extLst>
      <p:ext uri="{BB962C8B-B14F-4D97-AF65-F5344CB8AC3E}">
        <p14:creationId xmlns:p14="http://schemas.microsoft.com/office/powerpoint/2010/main" val="41370799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298130"/>
          </a:xfrm>
        </p:spPr>
        <p:txBody>
          <a:bodyPr/>
          <a:lstStyle/>
          <a:p>
            <a:r>
              <a:rPr lang="en-GB" sz="4000" dirty="0" smtClean="0"/>
              <a:t>WHAT ABOUT “DEEP LEARNING”?</a:t>
            </a:r>
            <a:endParaRPr lang="en-GB" sz="4000" dirty="0"/>
          </a:p>
        </p:txBody>
      </p:sp>
      <p:sp>
        <p:nvSpPr>
          <p:cNvPr id="3" name="Content Placeholder 2"/>
          <p:cNvSpPr>
            <a:spLocks noGrp="1"/>
          </p:cNvSpPr>
          <p:nvPr>
            <p:ph idx="1"/>
          </p:nvPr>
        </p:nvSpPr>
        <p:spPr>
          <a:xfrm>
            <a:off x="457200" y="1783080"/>
            <a:ext cx="8229600" cy="4453128"/>
          </a:xfrm>
        </p:spPr>
        <p:txBody>
          <a:bodyPr/>
          <a:lstStyle/>
          <a:p>
            <a:pPr marL="401638" indent="-401638">
              <a:spcBef>
                <a:spcPts val="0"/>
              </a:spcBef>
              <a:spcAft>
                <a:spcPts val="600"/>
              </a:spcAft>
              <a:buNone/>
            </a:pPr>
            <a:r>
              <a:rPr lang="en-GB" sz="2800" dirty="0" smtClean="0">
                <a:solidFill>
                  <a:srgbClr val="FF0000"/>
                </a:solidFill>
              </a:rPr>
              <a:t>■</a:t>
            </a:r>
            <a:r>
              <a:rPr lang="en-GB" sz="2800" dirty="0" smtClean="0"/>
              <a:t> There are at least 14 </a:t>
            </a:r>
            <a:r>
              <a:rPr lang="en-GB" sz="2800" dirty="0" smtClean="0"/>
              <a:t>significant problems </a:t>
            </a:r>
            <a:r>
              <a:rPr lang="en-GB" sz="2800" dirty="0" smtClean="0"/>
              <a:t>with deep learning.</a:t>
            </a:r>
          </a:p>
          <a:p>
            <a:pPr marL="401638" indent="-401638">
              <a:buNone/>
            </a:pPr>
            <a:r>
              <a:rPr lang="en-GB" sz="2800" dirty="0" smtClean="0">
                <a:solidFill>
                  <a:srgbClr val="FF0000"/>
                </a:solidFill>
              </a:rPr>
              <a:t>■</a:t>
            </a:r>
            <a:r>
              <a:rPr lang="en-GB" sz="2800" dirty="0" smtClean="0"/>
              <a:t> The SP system provides good solutions to all 14 problems.</a:t>
            </a:r>
          </a:p>
          <a:p>
            <a:pPr marL="401638" indent="-401638">
              <a:buNone/>
            </a:pPr>
            <a:r>
              <a:rPr lang="en-GB" sz="2800" dirty="0" smtClean="0">
                <a:solidFill>
                  <a:srgbClr val="FF0000"/>
                </a:solidFill>
              </a:rPr>
              <a:t>■</a:t>
            </a:r>
            <a:r>
              <a:rPr lang="en-GB" sz="2800" dirty="0" smtClean="0"/>
              <a:t> The SP system has a much wider </a:t>
            </a:r>
            <a:r>
              <a:rPr lang="en-GB" sz="2800" dirty="0" smtClean="0">
                <a:solidFill>
                  <a:srgbClr val="FFFF00"/>
                </a:solidFill>
              </a:rPr>
              <a:t>explanatory range</a:t>
            </a:r>
            <a:r>
              <a:rPr lang="en-GB" sz="2800" dirty="0" smtClean="0"/>
              <a:t> than deep learning.</a:t>
            </a:r>
          </a:p>
          <a:p>
            <a:pPr marL="401638" indent="-401638">
              <a:buNone/>
            </a:pPr>
            <a:r>
              <a:rPr lang="en-GB" sz="2800" dirty="0" smtClean="0">
                <a:solidFill>
                  <a:srgbClr val="FF0000"/>
                </a:solidFill>
              </a:rPr>
              <a:t>■</a:t>
            </a:r>
            <a:r>
              <a:rPr lang="en-GB" sz="2800" dirty="0" smtClean="0">
                <a:solidFill>
                  <a:srgbClr val="FFFF00"/>
                </a:solidFill>
              </a:rPr>
              <a:t> </a:t>
            </a:r>
            <a:r>
              <a:rPr lang="en-GB" sz="2800" dirty="0" smtClean="0"/>
              <a:t>The SP system provides a much firmer foundation for the development of </a:t>
            </a:r>
            <a:r>
              <a:rPr lang="en-GB" sz="2800" dirty="0" smtClean="0">
                <a:solidFill>
                  <a:srgbClr val="FFFF00"/>
                </a:solidFill>
              </a:rPr>
              <a:t>general, human-level artificial intelligence</a:t>
            </a:r>
            <a:r>
              <a:rPr lang="en-GB" sz="2800" dirty="0" smtClean="0"/>
              <a:t>.</a:t>
            </a:r>
            <a:endParaRPr lang="en-GB" sz="2800" dirty="0"/>
          </a:p>
        </p:txBody>
      </p:sp>
      <p:sp>
        <p:nvSpPr>
          <p:cNvPr id="4" name="Footer Placeholder 3"/>
          <p:cNvSpPr>
            <a:spLocks noGrp="1"/>
          </p:cNvSpPr>
          <p:nvPr>
            <p:ph type="ftr" sz="quarter" idx="10"/>
          </p:nvPr>
        </p:nvSpPr>
        <p:spPr/>
        <p:txBody>
          <a:bodyPr/>
          <a:lstStyle/>
          <a:p>
            <a:r>
              <a:rPr lang="en-GB" smtClean="0"/>
              <a:t>CognitionResearch.org</a:t>
            </a:r>
            <a:endParaRPr lang="en-GB" dirty="0"/>
          </a:p>
        </p:txBody>
      </p:sp>
    </p:spTree>
    <p:extLst>
      <p:ext uri="{BB962C8B-B14F-4D97-AF65-F5344CB8AC3E}">
        <p14:creationId xmlns:p14="http://schemas.microsoft.com/office/powerpoint/2010/main" val="188135192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a:xfrm>
            <a:off x="457200" y="274638"/>
            <a:ext cx="8229600" cy="969700"/>
          </a:xfrm>
        </p:spPr>
        <p:txBody>
          <a:bodyPr/>
          <a:lstStyle/>
          <a:p>
            <a:r>
              <a:rPr lang="en-GB" sz="3200" dirty="0" smtClean="0"/>
              <a:t>OUTLINE </a:t>
            </a:r>
            <a:r>
              <a:rPr lang="en-GB" sz="3200" dirty="0"/>
              <a:t>OF THE SP </a:t>
            </a:r>
            <a:r>
              <a:rPr lang="en-GB" sz="3200" dirty="0" smtClean="0"/>
              <a:t>SYSTEM</a:t>
            </a:r>
            <a:endParaRPr lang="en-GB" sz="3200" dirty="0"/>
          </a:p>
        </p:txBody>
      </p:sp>
      <p:sp>
        <p:nvSpPr>
          <p:cNvPr id="4" name="Footer Placeholder 3"/>
          <p:cNvSpPr>
            <a:spLocks noGrp="1"/>
          </p:cNvSpPr>
          <p:nvPr>
            <p:ph type="ftr" sz="quarter" idx="10"/>
            <p:custDataLst>
              <p:tags r:id="rId3"/>
            </p:custDataLst>
          </p:nvPr>
        </p:nvSpPr>
        <p:spPr/>
        <p:txBody>
          <a:bodyPr/>
          <a:lstStyle/>
          <a:p>
            <a:r>
              <a:rPr lang="en-GB" smtClean="0"/>
              <a:t>CognitionResearch.org</a:t>
            </a:r>
            <a:endParaRPr lang="en-GB" dirty="0"/>
          </a:p>
        </p:txBody>
      </p:sp>
      <p:sp>
        <p:nvSpPr>
          <p:cNvPr id="6" name="TextBox 5"/>
          <p:cNvSpPr txBox="1"/>
          <p:nvPr>
            <p:custDataLst>
              <p:tags r:id="rId4"/>
            </p:custDataLst>
          </p:nvPr>
        </p:nvSpPr>
        <p:spPr>
          <a:xfrm>
            <a:off x="6017051" y="1719150"/>
            <a:ext cx="2340864" cy="3785652"/>
          </a:xfrm>
          <a:prstGeom prst="rect">
            <a:avLst/>
          </a:prstGeom>
          <a:noFill/>
        </p:spPr>
        <p:txBody>
          <a:bodyPr wrap="square" rtlCol="0">
            <a:spAutoFit/>
          </a:bodyPr>
          <a:lstStyle/>
          <a:p>
            <a:r>
              <a:rPr lang="en-GB" sz="2400" dirty="0" smtClean="0"/>
              <a:t>The SP theory is </a:t>
            </a:r>
            <a:r>
              <a:rPr lang="en-GB" sz="2400" dirty="0"/>
              <a:t>c</a:t>
            </a:r>
            <a:r>
              <a:rPr lang="en-GB" sz="2400" dirty="0" smtClean="0"/>
              <a:t>onceived </a:t>
            </a:r>
            <a:r>
              <a:rPr lang="en-GB" sz="2400" dirty="0"/>
              <a:t>as </a:t>
            </a:r>
            <a:r>
              <a:rPr lang="en-GB" sz="2400" dirty="0">
                <a:solidFill>
                  <a:srgbClr val="FFFF00"/>
                </a:solidFill>
              </a:rPr>
              <a:t>a brain-like system</a:t>
            </a:r>
            <a:r>
              <a:rPr lang="en-GB" sz="2400" dirty="0"/>
              <a:t> that receives </a:t>
            </a:r>
            <a:r>
              <a:rPr lang="en-GB" sz="2400" b="1" dirty="0" smtClean="0">
                <a:solidFill>
                  <a:schemeClr val="accent6">
                    <a:lumMod val="60000"/>
                    <a:lumOff val="40000"/>
                  </a:schemeClr>
                </a:solidFill>
              </a:rPr>
              <a:t>New</a:t>
            </a:r>
            <a:r>
              <a:rPr lang="en-GB" sz="2400" dirty="0" smtClean="0"/>
              <a:t> </a:t>
            </a:r>
            <a:r>
              <a:rPr lang="en-GB" sz="2400" dirty="0"/>
              <a:t>information </a:t>
            </a:r>
            <a:r>
              <a:rPr lang="en-GB" sz="2400" dirty="0" smtClean="0"/>
              <a:t>and compresses some or all of </a:t>
            </a:r>
            <a:r>
              <a:rPr lang="en-GB" sz="2400" dirty="0"/>
              <a:t>it to create </a:t>
            </a:r>
            <a:r>
              <a:rPr lang="en-GB" sz="2400" b="1" dirty="0">
                <a:solidFill>
                  <a:srgbClr val="FF0000"/>
                </a:solidFill>
              </a:rPr>
              <a:t>Old</a:t>
            </a:r>
            <a:r>
              <a:rPr lang="en-GB" sz="2400" dirty="0"/>
              <a:t> information </a:t>
            </a:r>
            <a:r>
              <a:rPr lang="en-GB" sz="2400" dirty="0" smtClean="0"/>
              <a:t>.</a:t>
            </a:r>
            <a:r>
              <a:rPr lang="en-GB" dirty="0" smtClean="0"/>
              <a:t> </a:t>
            </a:r>
            <a:endParaRPr lang="en-GB" dirty="0"/>
          </a:p>
        </p:txBody>
      </p:sp>
      <p:pic>
        <p:nvPicPr>
          <p:cNvPr id="3" name="Picture 2" descr="Screen Clippi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98786" y="1808050"/>
            <a:ext cx="4782082" cy="4019808"/>
          </a:xfrm>
          <a:prstGeom prst="rect">
            <a:avLst/>
          </a:prstGeom>
          <a:ln w="25400">
            <a:solidFill>
              <a:srgbClr val="FF0000"/>
            </a:solidFill>
          </a:ln>
        </p:spPr>
      </p:pic>
    </p:spTree>
    <p:custDataLst>
      <p:tags r:id="rId1"/>
    </p:custDataLst>
    <p:extLst>
      <p:ext uri="{BB962C8B-B14F-4D97-AF65-F5344CB8AC3E}">
        <p14:creationId xmlns:p14="http://schemas.microsoft.com/office/powerpoint/2010/main" val="4255560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2629" y="178419"/>
            <a:ext cx="8229600" cy="1174893"/>
          </a:xfrm>
        </p:spPr>
        <p:txBody>
          <a:bodyPr/>
          <a:lstStyle/>
          <a:p>
            <a:r>
              <a:rPr lang="en-GB" sz="3200" dirty="0" smtClean="0"/>
              <a:t>A MULTIPLE ALIGNMENT FROM BIOINFORMATICS</a:t>
            </a:r>
            <a:endParaRPr lang="en-GB" sz="3200" dirty="0"/>
          </a:p>
        </p:txBody>
      </p:sp>
      <p:sp>
        <p:nvSpPr>
          <p:cNvPr id="4" name="Footer Placeholder 3"/>
          <p:cNvSpPr>
            <a:spLocks noGrp="1"/>
          </p:cNvSpPr>
          <p:nvPr>
            <p:ph type="ftr" sz="quarter" idx="10"/>
          </p:nvPr>
        </p:nvSpPr>
        <p:spPr/>
        <p:txBody>
          <a:bodyPr/>
          <a:lstStyle/>
          <a:p>
            <a:r>
              <a:rPr lang="en-GB" smtClean="0"/>
              <a:t>CognitionResearch.org</a:t>
            </a:r>
            <a:endParaRPr lang="en-GB" dirty="0"/>
          </a:p>
        </p:txBody>
      </p:sp>
      <p:sp>
        <p:nvSpPr>
          <p:cNvPr id="3" name="TextBox 2"/>
          <p:cNvSpPr txBox="1"/>
          <p:nvPr/>
        </p:nvSpPr>
        <p:spPr>
          <a:xfrm>
            <a:off x="927290" y="4704863"/>
            <a:ext cx="7182998" cy="830997"/>
          </a:xfrm>
          <a:prstGeom prst="rect">
            <a:avLst/>
          </a:prstGeom>
          <a:noFill/>
        </p:spPr>
        <p:txBody>
          <a:bodyPr wrap="square" rtlCol="0">
            <a:spAutoFit/>
          </a:bodyPr>
          <a:lstStyle/>
          <a:p>
            <a:pPr marL="347663" indent="-347663"/>
            <a:r>
              <a:rPr lang="en-GB" sz="2400" dirty="0" smtClean="0">
                <a:solidFill>
                  <a:srgbClr val="FF0000"/>
                </a:solidFill>
              </a:rPr>
              <a:t>■ </a:t>
            </a:r>
            <a:r>
              <a:rPr lang="en-GB" sz="2400" dirty="0" smtClean="0"/>
              <a:t>“Stretching” of sequences in a computer brings      matching letters into line.</a:t>
            </a:r>
            <a:endParaRPr lang="en-GB" sz="2400" dirty="0"/>
          </a:p>
        </p:txBody>
      </p:sp>
      <p:sp>
        <p:nvSpPr>
          <p:cNvPr id="6" name="TextBox 5"/>
          <p:cNvSpPr txBox="1"/>
          <p:nvPr/>
        </p:nvSpPr>
        <p:spPr>
          <a:xfrm>
            <a:off x="927290" y="5579302"/>
            <a:ext cx="6821742" cy="830997"/>
          </a:xfrm>
          <a:prstGeom prst="rect">
            <a:avLst/>
          </a:prstGeom>
          <a:noFill/>
        </p:spPr>
        <p:txBody>
          <a:bodyPr wrap="square" rtlCol="0">
            <a:spAutoFit/>
          </a:bodyPr>
          <a:lstStyle/>
          <a:p>
            <a:pPr marL="284163" indent="-284163">
              <a:tabLst>
                <a:tab pos="228600" algn="l"/>
              </a:tabLst>
            </a:pPr>
            <a:r>
              <a:rPr lang="en-GB" sz="2400" dirty="0" smtClean="0">
                <a:solidFill>
                  <a:srgbClr val="FF0000"/>
                </a:solidFill>
              </a:rPr>
              <a:t>■</a:t>
            </a:r>
            <a:r>
              <a:rPr lang="en-GB" sz="2400" dirty="0" smtClean="0"/>
              <a:t> Heuristic methods are needed because the search is complex.</a:t>
            </a:r>
            <a:endParaRPr lang="en-GB" sz="2400" dirty="0"/>
          </a:p>
        </p:txBody>
      </p:sp>
      <p:pic>
        <p:nvPicPr>
          <p:cNvPr id="8" name="Content Placeholder 7"/>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61864" y="1459024"/>
            <a:ext cx="7420273" cy="2981434"/>
          </a:xfrm>
          <a:ln w="25400">
            <a:solidFill>
              <a:srgbClr val="FF0000"/>
            </a:solidFill>
          </a:ln>
        </p:spPr>
      </p:pic>
    </p:spTree>
    <p:extLst>
      <p:ext uri="{BB962C8B-B14F-4D97-AF65-F5344CB8AC3E}">
        <p14:creationId xmlns:p14="http://schemas.microsoft.com/office/powerpoint/2010/main" val="12139996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457200" y="274638"/>
            <a:ext cx="8229600" cy="602055"/>
          </a:xfrm>
        </p:spPr>
        <p:txBody>
          <a:bodyPr/>
          <a:lstStyle/>
          <a:p>
            <a:r>
              <a:rPr lang="en-GB" sz="3200" dirty="0" smtClean="0"/>
              <a:t>AN SP-MULTIPLE-ALIGNMENT</a:t>
            </a:r>
            <a:endParaRPr lang="en-GB" sz="3200" dirty="0"/>
          </a:p>
        </p:txBody>
      </p:sp>
      <p:pic>
        <p:nvPicPr>
          <p:cNvPr id="10" name="Content Placeholder 9" descr="Screen Clipping"/>
          <p:cNvPicPr>
            <a:picLocks noGrp="1" noChangeAspect="1"/>
          </p:cNvPicPr>
          <p:nvPr>
            <p:ph idx="1"/>
          </p:nvPr>
        </p:nvPicPr>
        <p:blipFill>
          <a:blip r:embed="rId5">
            <a:extLst>
              <a:ext uri="{28A0092B-C50C-407E-A947-70E740481C1C}">
                <a14:useLocalDpi xmlns:a14="http://schemas.microsoft.com/office/drawing/2010/main" val="0"/>
              </a:ext>
            </a:extLst>
          </a:blip>
          <a:stretch>
            <a:fillRect/>
          </a:stretch>
        </p:blipFill>
        <p:spPr>
          <a:xfrm>
            <a:off x="457200" y="1105054"/>
            <a:ext cx="8229600" cy="3276663"/>
          </a:xfrm>
          <a:ln w="25400">
            <a:solidFill>
              <a:srgbClr val="FF0000"/>
            </a:solidFill>
          </a:ln>
        </p:spPr>
      </p:pic>
      <p:sp>
        <p:nvSpPr>
          <p:cNvPr id="4" name="Footer Placeholder 3"/>
          <p:cNvSpPr>
            <a:spLocks noGrp="1"/>
          </p:cNvSpPr>
          <p:nvPr>
            <p:ph type="ftr" sz="quarter" idx="10"/>
            <p:custDataLst>
              <p:tags r:id="rId2"/>
            </p:custDataLst>
          </p:nvPr>
        </p:nvSpPr>
        <p:spPr/>
        <p:txBody>
          <a:bodyPr/>
          <a:lstStyle/>
          <a:p>
            <a:r>
              <a:rPr lang="en-GB" smtClean="0"/>
              <a:t>CognitionResearch.org</a:t>
            </a:r>
            <a:endParaRPr lang="en-GB" dirty="0"/>
          </a:p>
        </p:txBody>
      </p:sp>
      <p:sp>
        <p:nvSpPr>
          <p:cNvPr id="3" name="TextBox 2"/>
          <p:cNvSpPr txBox="1"/>
          <p:nvPr/>
        </p:nvSpPr>
        <p:spPr>
          <a:xfrm>
            <a:off x="640520" y="4533543"/>
            <a:ext cx="7755242" cy="830997"/>
          </a:xfrm>
          <a:prstGeom prst="rect">
            <a:avLst/>
          </a:prstGeom>
          <a:noFill/>
        </p:spPr>
        <p:txBody>
          <a:bodyPr wrap="square" rtlCol="0">
            <a:spAutoFit/>
          </a:bodyPr>
          <a:lstStyle/>
          <a:p>
            <a:pPr marL="284163" indent="-284163"/>
            <a:r>
              <a:rPr lang="en-GB" sz="2400" dirty="0" smtClean="0">
                <a:solidFill>
                  <a:srgbClr val="FF0000"/>
                </a:solidFill>
              </a:rPr>
              <a:t>■</a:t>
            </a:r>
            <a:r>
              <a:rPr lang="en-GB" sz="2400" dirty="0" smtClean="0"/>
              <a:t> The powerful concept of </a:t>
            </a:r>
            <a:r>
              <a:rPr lang="en-GB" sz="2400" dirty="0" smtClean="0">
                <a:solidFill>
                  <a:srgbClr val="FFFF00"/>
                </a:solidFill>
              </a:rPr>
              <a:t>SP-multiple-alignment</a:t>
            </a:r>
            <a:r>
              <a:rPr lang="en-GB" sz="2400" dirty="0" smtClean="0"/>
              <a:t> is borrowed and adapted from bioinformatics.</a:t>
            </a:r>
          </a:p>
        </p:txBody>
      </p:sp>
      <p:sp>
        <p:nvSpPr>
          <p:cNvPr id="7" name="TextBox 6"/>
          <p:cNvSpPr txBox="1"/>
          <p:nvPr/>
        </p:nvSpPr>
        <p:spPr>
          <a:xfrm>
            <a:off x="640520" y="5438001"/>
            <a:ext cx="7492757" cy="830997"/>
          </a:xfrm>
          <a:prstGeom prst="rect">
            <a:avLst/>
          </a:prstGeom>
          <a:noFill/>
        </p:spPr>
        <p:txBody>
          <a:bodyPr wrap="none" rtlCol="0">
            <a:spAutoFit/>
          </a:bodyPr>
          <a:lstStyle/>
          <a:p>
            <a:r>
              <a:rPr lang="en-GB" sz="2400" dirty="0">
                <a:solidFill>
                  <a:srgbClr val="FF0000"/>
                </a:solidFill>
              </a:rPr>
              <a:t>■</a:t>
            </a:r>
            <a:r>
              <a:rPr lang="en-GB" sz="2400" dirty="0"/>
              <a:t> It promises human-like </a:t>
            </a:r>
            <a:r>
              <a:rPr lang="en-GB" sz="2400" dirty="0">
                <a:solidFill>
                  <a:srgbClr val="FFFF00"/>
                </a:solidFill>
              </a:rPr>
              <a:t>versatility</a:t>
            </a:r>
            <a:r>
              <a:rPr lang="en-GB" sz="2400" dirty="0"/>
              <a:t> and </a:t>
            </a:r>
            <a:r>
              <a:rPr lang="en-GB" sz="2400" dirty="0" smtClean="0">
                <a:solidFill>
                  <a:srgbClr val="FFFF00"/>
                </a:solidFill>
              </a:rPr>
              <a:t>adaptability</a:t>
            </a:r>
            <a:r>
              <a:rPr lang="en-GB" sz="2400" dirty="0" smtClean="0"/>
              <a:t> in</a:t>
            </a:r>
          </a:p>
          <a:p>
            <a:r>
              <a:rPr lang="en-GB" sz="2400" dirty="0"/>
              <a:t> </a:t>
            </a:r>
            <a:r>
              <a:rPr lang="en-GB" sz="2400" dirty="0" smtClean="0"/>
              <a:t>  intelligence.</a:t>
            </a:r>
            <a:endParaRPr lang="en-GB" sz="2400" dirty="0"/>
          </a:p>
        </p:txBody>
      </p:sp>
    </p:spTree>
    <p:extLst>
      <p:ext uri="{BB962C8B-B14F-4D97-AF65-F5344CB8AC3E}">
        <p14:creationId xmlns:p14="http://schemas.microsoft.com/office/powerpoint/2010/main" val="398274138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8056" y="274828"/>
            <a:ext cx="8229600" cy="749300"/>
          </a:xfrm>
        </p:spPr>
        <p:txBody>
          <a:bodyPr/>
          <a:lstStyle/>
          <a:p>
            <a:r>
              <a:rPr lang="en-GB" sz="2000" dirty="0" smtClean="0"/>
              <a:t>VERSATILITY AND </a:t>
            </a:r>
            <a:r>
              <a:rPr lang="en-GB" sz="2000" dirty="0" smtClean="0"/>
              <a:t>ADAPTABILITY IN THE SP SYSTEM</a:t>
            </a:r>
            <a:endParaRPr lang="en-GB" sz="2000" dirty="0"/>
          </a:p>
        </p:txBody>
      </p:sp>
      <p:sp>
        <p:nvSpPr>
          <p:cNvPr id="3" name="Content Placeholder 2"/>
          <p:cNvSpPr>
            <a:spLocks noGrp="1"/>
          </p:cNvSpPr>
          <p:nvPr>
            <p:ph idx="1"/>
          </p:nvPr>
        </p:nvSpPr>
        <p:spPr>
          <a:xfrm>
            <a:off x="628650" y="1161288"/>
            <a:ext cx="7886700" cy="5285232"/>
          </a:xfrm>
        </p:spPr>
        <p:txBody>
          <a:bodyPr/>
          <a:lstStyle/>
          <a:p>
            <a:pPr marL="0" indent="0">
              <a:spcBef>
                <a:spcPts val="0"/>
              </a:spcBef>
              <a:spcAft>
                <a:spcPts val="1200"/>
              </a:spcAft>
              <a:buNone/>
            </a:pPr>
            <a:r>
              <a:rPr lang="en-GB" sz="2200" dirty="0" smtClean="0">
                <a:solidFill>
                  <a:srgbClr val="FF0000"/>
                </a:solidFill>
              </a:rPr>
              <a:t>■</a:t>
            </a:r>
            <a:r>
              <a:rPr lang="en-GB" sz="2200" dirty="0" smtClean="0"/>
              <a:t> </a:t>
            </a:r>
            <a:r>
              <a:rPr lang="en-GB" sz="2200" dirty="0"/>
              <a:t>Unsupervised learning.</a:t>
            </a:r>
          </a:p>
          <a:p>
            <a:pPr marL="268288" indent="-268288">
              <a:spcBef>
                <a:spcPts val="0"/>
              </a:spcBef>
              <a:spcAft>
                <a:spcPts val="1200"/>
              </a:spcAft>
              <a:buNone/>
            </a:pPr>
            <a:r>
              <a:rPr lang="en-GB" sz="2200" dirty="0" smtClean="0">
                <a:solidFill>
                  <a:srgbClr val="FF0000"/>
                </a:solidFill>
              </a:rPr>
              <a:t>■</a:t>
            </a:r>
            <a:r>
              <a:rPr lang="en-GB" sz="2200" dirty="0" smtClean="0"/>
              <a:t> Representation and processing of diverse forms of knowledge.</a:t>
            </a:r>
          </a:p>
          <a:p>
            <a:pPr marL="0" indent="0">
              <a:spcBef>
                <a:spcPts val="0"/>
              </a:spcBef>
              <a:spcAft>
                <a:spcPts val="1200"/>
              </a:spcAft>
              <a:buNone/>
            </a:pPr>
            <a:r>
              <a:rPr lang="en-GB" sz="2200" dirty="0" smtClean="0">
                <a:solidFill>
                  <a:srgbClr val="FF0000"/>
                </a:solidFill>
              </a:rPr>
              <a:t>■</a:t>
            </a:r>
            <a:r>
              <a:rPr lang="en-GB" sz="2200" dirty="0" smtClean="0"/>
              <a:t> Natural language processing.</a:t>
            </a:r>
          </a:p>
          <a:p>
            <a:pPr marL="0" indent="0">
              <a:spcBef>
                <a:spcPts val="0"/>
              </a:spcBef>
              <a:spcAft>
                <a:spcPts val="1200"/>
              </a:spcAft>
              <a:buNone/>
            </a:pPr>
            <a:r>
              <a:rPr lang="en-GB" sz="2200" dirty="0" smtClean="0">
                <a:solidFill>
                  <a:srgbClr val="FF0000"/>
                </a:solidFill>
              </a:rPr>
              <a:t>■</a:t>
            </a:r>
            <a:r>
              <a:rPr lang="en-GB" sz="2200" dirty="0" smtClean="0"/>
              <a:t> Pattern recognition.</a:t>
            </a:r>
          </a:p>
          <a:p>
            <a:pPr marL="0" indent="0">
              <a:spcBef>
                <a:spcPts val="0"/>
              </a:spcBef>
              <a:spcAft>
                <a:spcPts val="1200"/>
              </a:spcAft>
              <a:buNone/>
            </a:pPr>
            <a:r>
              <a:rPr lang="en-GB" sz="2200" dirty="0" smtClean="0">
                <a:solidFill>
                  <a:srgbClr val="FF0000"/>
                </a:solidFill>
              </a:rPr>
              <a:t>■</a:t>
            </a:r>
            <a:r>
              <a:rPr lang="en-GB" sz="2200" dirty="0" smtClean="0"/>
              <a:t> Information storage and retrieval.</a:t>
            </a:r>
          </a:p>
          <a:p>
            <a:pPr marL="0" indent="0">
              <a:spcBef>
                <a:spcPts val="0"/>
              </a:spcBef>
              <a:spcAft>
                <a:spcPts val="1200"/>
              </a:spcAft>
              <a:buNone/>
            </a:pPr>
            <a:r>
              <a:rPr lang="en-GB" sz="2200" dirty="0" smtClean="0">
                <a:solidFill>
                  <a:srgbClr val="FF0000"/>
                </a:solidFill>
              </a:rPr>
              <a:t>■</a:t>
            </a:r>
            <a:r>
              <a:rPr lang="en-GB" sz="2200" dirty="0" smtClean="0"/>
              <a:t> Several kinds of reasoning.</a:t>
            </a:r>
          </a:p>
          <a:p>
            <a:pPr marL="0" indent="0">
              <a:spcBef>
                <a:spcPts val="0"/>
              </a:spcBef>
              <a:spcAft>
                <a:spcPts val="1200"/>
              </a:spcAft>
              <a:buNone/>
            </a:pPr>
            <a:r>
              <a:rPr lang="en-GB" sz="2200" dirty="0" smtClean="0">
                <a:solidFill>
                  <a:srgbClr val="FF0000"/>
                </a:solidFill>
              </a:rPr>
              <a:t>■</a:t>
            </a:r>
            <a:r>
              <a:rPr lang="en-GB" sz="2200" dirty="0" smtClean="0"/>
              <a:t> Planning and problem solving.</a:t>
            </a:r>
          </a:p>
          <a:p>
            <a:pPr marL="0" indent="0">
              <a:spcBef>
                <a:spcPts val="0"/>
              </a:spcBef>
              <a:spcAft>
                <a:spcPts val="1200"/>
              </a:spcAft>
              <a:buNone/>
            </a:pPr>
            <a:r>
              <a:rPr lang="en-GB" sz="2200" dirty="0" smtClean="0">
                <a:solidFill>
                  <a:srgbClr val="FF0000"/>
                </a:solidFill>
              </a:rPr>
              <a:t>■</a:t>
            </a:r>
            <a:r>
              <a:rPr lang="en-GB" sz="2200" dirty="0" smtClean="0"/>
              <a:t> Information compression.</a:t>
            </a:r>
          </a:p>
          <a:p>
            <a:pPr marL="0" indent="0">
              <a:spcBef>
                <a:spcPts val="0"/>
              </a:spcBef>
              <a:spcAft>
                <a:spcPts val="1200"/>
              </a:spcAft>
              <a:buNone/>
            </a:pPr>
            <a:r>
              <a:rPr lang="en-GB" sz="2200" dirty="0" smtClean="0">
                <a:solidFill>
                  <a:srgbClr val="FF0000"/>
                </a:solidFill>
              </a:rPr>
              <a:t>■</a:t>
            </a:r>
            <a:r>
              <a:rPr lang="en-GB" sz="2200" dirty="0" smtClean="0"/>
              <a:t> Modelling human perception and cognition.</a:t>
            </a:r>
          </a:p>
          <a:p>
            <a:pPr marL="0" indent="0">
              <a:spcBef>
                <a:spcPts val="0"/>
              </a:spcBef>
              <a:spcAft>
                <a:spcPts val="1200"/>
              </a:spcAft>
              <a:buNone/>
            </a:pPr>
            <a:r>
              <a:rPr lang="en-GB" sz="2200" dirty="0" smtClean="0">
                <a:solidFill>
                  <a:srgbClr val="FF0000"/>
                </a:solidFill>
              </a:rPr>
              <a:t>■</a:t>
            </a:r>
            <a:r>
              <a:rPr lang="en-GB" sz="2200" dirty="0" smtClean="0"/>
              <a:t> Modelling neural structures and processes.</a:t>
            </a:r>
          </a:p>
        </p:txBody>
      </p:sp>
      <p:sp>
        <p:nvSpPr>
          <p:cNvPr id="4" name="Footer Placeholder 3"/>
          <p:cNvSpPr>
            <a:spLocks noGrp="1"/>
          </p:cNvSpPr>
          <p:nvPr>
            <p:ph type="ftr" sz="quarter" idx="10"/>
          </p:nvPr>
        </p:nvSpPr>
        <p:spPr/>
        <p:txBody>
          <a:bodyPr/>
          <a:lstStyle/>
          <a:p>
            <a:r>
              <a:rPr lang="en-GB" smtClean="0"/>
              <a:t>CognitionResearch.org</a:t>
            </a:r>
            <a:endParaRPr lang="en-GB" dirty="0"/>
          </a:p>
        </p:txBody>
      </p:sp>
    </p:spTree>
    <p:extLst>
      <p:ext uri="{BB962C8B-B14F-4D97-AF65-F5344CB8AC3E}">
        <p14:creationId xmlns:p14="http://schemas.microsoft.com/office/powerpoint/2010/main" val="186472638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GB" smtClean="0"/>
              <a:t>CognitionResearch.org</a:t>
            </a:r>
            <a:endParaRPr lang="en-GB" dirty="0"/>
          </a:p>
        </p:txBody>
      </p:sp>
      <p:pic>
        <p:nvPicPr>
          <p:cNvPr id="11" name="Content Placeholder 10"/>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126051" y="1243051"/>
            <a:ext cx="4457292" cy="4929261"/>
          </a:xfrm>
          <a:ln w="25400">
            <a:solidFill>
              <a:srgbClr val="FF0000"/>
            </a:solidFill>
          </a:ln>
        </p:spPr>
      </p:pic>
      <p:sp>
        <p:nvSpPr>
          <p:cNvPr id="2" name="TextBox 1"/>
          <p:cNvSpPr txBox="1"/>
          <p:nvPr/>
        </p:nvSpPr>
        <p:spPr>
          <a:xfrm>
            <a:off x="3254171" y="241300"/>
            <a:ext cx="3174267" cy="707886"/>
          </a:xfrm>
          <a:prstGeom prst="rect">
            <a:avLst/>
          </a:prstGeom>
          <a:noFill/>
        </p:spPr>
        <p:txBody>
          <a:bodyPr wrap="none" rtlCol="0">
            <a:spAutoFit/>
          </a:bodyPr>
          <a:lstStyle/>
          <a:p>
            <a:r>
              <a:rPr lang="en-GB" sz="4000" b="1" dirty="0" smtClean="0">
                <a:solidFill>
                  <a:srgbClr val="FFFF00"/>
                </a:solidFill>
              </a:rPr>
              <a:t>SP-NEURAL</a:t>
            </a:r>
            <a:endParaRPr lang="en-GB" sz="4000" b="1" dirty="0">
              <a:solidFill>
                <a:srgbClr val="FFFF00"/>
              </a:solidFill>
            </a:endParaRPr>
          </a:p>
        </p:txBody>
      </p:sp>
      <p:sp>
        <p:nvSpPr>
          <p:cNvPr id="8" name="TextBox 7"/>
          <p:cNvSpPr txBox="1"/>
          <p:nvPr/>
        </p:nvSpPr>
        <p:spPr>
          <a:xfrm>
            <a:off x="457199" y="1243051"/>
            <a:ext cx="3245005" cy="1631216"/>
          </a:xfrm>
          <a:prstGeom prst="rect">
            <a:avLst/>
          </a:prstGeom>
          <a:noFill/>
        </p:spPr>
        <p:txBody>
          <a:bodyPr wrap="square" rtlCol="0">
            <a:spAutoFit/>
          </a:bodyPr>
          <a:lstStyle/>
          <a:p>
            <a:pPr marL="268288" indent="-268288"/>
            <a:r>
              <a:rPr lang="en-GB" sz="2000" dirty="0">
                <a:solidFill>
                  <a:srgbClr val="FF0000"/>
                </a:solidFill>
              </a:rPr>
              <a:t>■</a:t>
            </a:r>
            <a:r>
              <a:rPr lang="en-GB" sz="2000" dirty="0"/>
              <a:t> SP </a:t>
            </a:r>
            <a:r>
              <a:rPr lang="en-GB" sz="2000" dirty="0" smtClean="0"/>
              <a:t>patterns may be expressed in an adapted version of Donald Hebb’s concept of a </a:t>
            </a:r>
            <a:r>
              <a:rPr lang="en-GB" sz="2000" dirty="0" smtClean="0">
                <a:solidFill>
                  <a:srgbClr val="FFFF00"/>
                </a:solidFill>
              </a:rPr>
              <a:t>cell assembly</a:t>
            </a:r>
            <a:r>
              <a:rPr lang="en-GB" sz="2000" dirty="0" smtClean="0"/>
              <a:t>.</a:t>
            </a:r>
          </a:p>
        </p:txBody>
      </p:sp>
      <p:sp>
        <p:nvSpPr>
          <p:cNvPr id="3" name="TextBox 2"/>
          <p:cNvSpPr txBox="1"/>
          <p:nvPr/>
        </p:nvSpPr>
        <p:spPr>
          <a:xfrm>
            <a:off x="457199" y="4831575"/>
            <a:ext cx="3144644" cy="1323439"/>
          </a:xfrm>
          <a:prstGeom prst="rect">
            <a:avLst/>
          </a:prstGeom>
          <a:noFill/>
        </p:spPr>
        <p:txBody>
          <a:bodyPr wrap="square" rtlCol="0">
            <a:spAutoFit/>
          </a:bodyPr>
          <a:lstStyle/>
          <a:p>
            <a:pPr marL="268288" indent="-268288"/>
            <a:r>
              <a:rPr lang="en-GB" sz="2000" dirty="0">
                <a:solidFill>
                  <a:srgbClr val="FF0000"/>
                </a:solidFill>
              </a:rPr>
              <a:t>■</a:t>
            </a:r>
            <a:r>
              <a:rPr lang="en-GB" sz="2000" dirty="0"/>
              <a:t> Learning </a:t>
            </a:r>
            <a:r>
              <a:rPr lang="en-GB" sz="2000" dirty="0" smtClean="0"/>
              <a:t>in the SP system is quite different from “</a:t>
            </a:r>
            <a:r>
              <a:rPr lang="en-GB" sz="2000" dirty="0" err="1" smtClean="0"/>
              <a:t>Hebbian</a:t>
            </a:r>
            <a:r>
              <a:rPr lang="en-GB" sz="2000" dirty="0" smtClean="0"/>
              <a:t>” learning.</a:t>
            </a:r>
            <a:endParaRPr lang="en-GB" sz="2000" dirty="0"/>
          </a:p>
        </p:txBody>
      </p:sp>
      <p:sp>
        <p:nvSpPr>
          <p:cNvPr id="5" name="TextBox 4"/>
          <p:cNvSpPr txBox="1"/>
          <p:nvPr/>
        </p:nvSpPr>
        <p:spPr>
          <a:xfrm>
            <a:off x="457199" y="3037313"/>
            <a:ext cx="3289610" cy="1631216"/>
          </a:xfrm>
          <a:prstGeom prst="rect">
            <a:avLst/>
          </a:prstGeom>
          <a:noFill/>
        </p:spPr>
        <p:txBody>
          <a:bodyPr wrap="square" rtlCol="0">
            <a:spAutoFit/>
          </a:bodyPr>
          <a:lstStyle/>
          <a:p>
            <a:pPr marL="268288" indent="-268288"/>
            <a:r>
              <a:rPr lang="en-GB" sz="2000" dirty="0">
                <a:solidFill>
                  <a:srgbClr val="FF0000"/>
                </a:solidFill>
              </a:rPr>
              <a:t>■</a:t>
            </a:r>
            <a:r>
              <a:rPr lang="en-GB" sz="2000" dirty="0"/>
              <a:t> This </a:t>
            </a:r>
            <a:r>
              <a:rPr lang="en-GB" sz="2000" dirty="0" smtClean="0"/>
              <a:t>is quite different from “artificial neural networks” that are popular in computer science.</a:t>
            </a:r>
            <a:endParaRPr lang="en-GB" sz="2000" dirty="0"/>
          </a:p>
        </p:txBody>
      </p:sp>
    </p:spTree>
    <p:extLst>
      <p:ext uri="{BB962C8B-B14F-4D97-AF65-F5344CB8AC3E}">
        <p14:creationId xmlns:p14="http://schemas.microsoft.com/office/powerpoint/2010/main" val="426172241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8056" y="219774"/>
            <a:ext cx="8229600" cy="483645"/>
          </a:xfrm>
        </p:spPr>
        <p:txBody>
          <a:bodyPr/>
          <a:lstStyle/>
          <a:p>
            <a:r>
              <a:rPr lang="en-GB" sz="2400" dirty="0"/>
              <a:t>POTENTIAL BENEFITS AND APPLICATIONS</a:t>
            </a:r>
          </a:p>
        </p:txBody>
      </p:sp>
      <p:sp>
        <p:nvSpPr>
          <p:cNvPr id="3" name="Content Placeholder 2"/>
          <p:cNvSpPr>
            <a:spLocks noGrp="1"/>
          </p:cNvSpPr>
          <p:nvPr>
            <p:ph idx="1"/>
          </p:nvPr>
        </p:nvSpPr>
        <p:spPr>
          <a:xfrm>
            <a:off x="457200" y="804672"/>
            <a:ext cx="8229600" cy="5650992"/>
          </a:xfrm>
        </p:spPr>
        <p:txBody>
          <a:bodyPr/>
          <a:lstStyle/>
          <a:p>
            <a:pPr marL="284163" indent="-284163">
              <a:spcBef>
                <a:spcPts val="0"/>
              </a:spcBef>
              <a:spcAft>
                <a:spcPts val="1200"/>
              </a:spcAft>
              <a:buNone/>
            </a:pPr>
            <a:r>
              <a:rPr lang="en-GB" sz="2400" dirty="0" smtClean="0">
                <a:solidFill>
                  <a:srgbClr val="FF0000"/>
                </a:solidFill>
              </a:rPr>
              <a:t>■</a:t>
            </a:r>
            <a:r>
              <a:rPr lang="en-GB" sz="2400" dirty="0" smtClean="0"/>
              <a:t> Helping to solve nine problems with </a:t>
            </a:r>
            <a:r>
              <a:rPr lang="en-GB" sz="2400" dirty="0">
                <a:solidFill>
                  <a:srgbClr val="FFFF00"/>
                </a:solidFill>
              </a:rPr>
              <a:t>b</a:t>
            </a:r>
            <a:r>
              <a:rPr lang="en-GB" sz="2400" dirty="0" smtClean="0">
                <a:solidFill>
                  <a:srgbClr val="FFFF00"/>
                </a:solidFill>
              </a:rPr>
              <a:t>ig data</a:t>
            </a:r>
            <a:r>
              <a:rPr lang="en-GB" sz="2400" dirty="0" smtClean="0"/>
              <a:t> </a:t>
            </a:r>
            <a:r>
              <a:rPr lang="en-GB" sz="2400" dirty="0" smtClean="0"/>
              <a:t>(paper </a:t>
            </a:r>
            <a:r>
              <a:rPr lang="en-GB" sz="2400" dirty="0" smtClean="0"/>
              <a:t>in </a:t>
            </a:r>
            <a:r>
              <a:rPr lang="en-GB" sz="2400" i="1" dirty="0" smtClean="0"/>
              <a:t>IEEE Access</a:t>
            </a:r>
            <a:r>
              <a:rPr lang="en-GB" sz="2400" dirty="0" smtClean="0"/>
              <a:t>).</a:t>
            </a:r>
          </a:p>
          <a:p>
            <a:pPr marL="0" indent="0">
              <a:spcBef>
                <a:spcPts val="0"/>
              </a:spcBef>
              <a:spcAft>
                <a:spcPts val="1200"/>
              </a:spcAft>
              <a:buNone/>
            </a:pPr>
            <a:r>
              <a:rPr lang="en-GB" sz="2400" dirty="0" smtClean="0">
                <a:solidFill>
                  <a:srgbClr val="FF0000"/>
                </a:solidFill>
              </a:rPr>
              <a:t>■</a:t>
            </a:r>
            <a:r>
              <a:rPr lang="en-GB" sz="2400" dirty="0" smtClean="0"/>
              <a:t> </a:t>
            </a:r>
            <a:r>
              <a:rPr lang="en-GB" sz="2400" dirty="0" smtClean="0">
                <a:solidFill>
                  <a:srgbClr val="FFFF00"/>
                </a:solidFill>
              </a:rPr>
              <a:t>Autonomous robots</a:t>
            </a:r>
            <a:r>
              <a:rPr lang="en-GB" sz="2400" dirty="0" smtClean="0"/>
              <a:t> </a:t>
            </a:r>
            <a:r>
              <a:rPr lang="en-GB" sz="2400" dirty="0" smtClean="0"/>
              <a:t>(paper </a:t>
            </a:r>
            <a:r>
              <a:rPr lang="en-GB" sz="2400" dirty="0"/>
              <a:t>in </a:t>
            </a:r>
            <a:r>
              <a:rPr lang="en-GB" sz="2400" i="1" dirty="0"/>
              <a:t>IEEE Access</a:t>
            </a:r>
            <a:r>
              <a:rPr lang="en-GB" sz="2400" dirty="0" smtClean="0"/>
              <a:t>).</a:t>
            </a:r>
          </a:p>
          <a:p>
            <a:pPr marL="0" indent="0">
              <a:spcBef>
                <a:spcPts val="0"/>
              </a:spcBef>
              <a:spcAft>
                <a:spcPts val="1200"/>
              </a:spcAft>
              <a:buNone/>
            </a:pPr>
            <a:r>
              <a:rPr lang="en-GB" sz="2400" dirty="0" smtClean="0">
                <a:solidFill>
                  <a:srgbClr val="FF0000"/>
                </a:solidFill>
              </a:rPr>
              <a:t>■</a:t>
            </a:r>
            <a:r>
              <a:rPr lang="en-GB" sz="2400" dirty="0" smtClean="0"/>
              <a:t> </a:t>
            </a:r>
            <a:r>
              <a:rPr lang="en-GB" sz="2400" dirty="0" smtClean="0">
                <a:solidFill>
                  <a:srgbClr val="FFFF00"/>
                </a:solidFill>
              </a:rPr>
              <a:t>Computer vision</a:t>
            </a:r>
            <a:r>
              <a:rPr lang="en-GB" sz="2400" dirty="0" smtClean="0"/>
              <a:t> </a:t>
            </a:r>
            <a:r>
              <a:rPr lang="en-GB" sz="2400" dirty="0" smtClean="0"/>
              <a:t>(paper </a:t>
            </a:r>
            <a:r>
              <a:rPr lang="en-GB" sz="2400" dirty="0" smtClean="0"/>
              <a:t>in </a:t>
            </a:r>
            <a:r>
              <a:rPr lang="en-GB" sz="2400" i="1" dirty="0" err="1" smtClean="0"/>
              <a:t>SpringerPlus</a:t>
            </a:r>
            <a:r>
              <a:rPr lang="en-GB" sz="2400" dirty="0" smtClean="0"/>
              <a:t>).</a:t>
            </a:r>
          </a:p>
          <a:p>
            <a:pPr marL="268288" indent="-268288">
              <a:spcBef>
                <a:spcPts val="0"/>
              </a:spcBef>
              <a:spcAft>
                <a:spcPts val="1200"/>
              </a:spcAft>
              <a:buNone/>
            </a:pPr>
            <a:r>
              <a:rPr lang="en-GB" sz="2400" dirty="0" smtClean="0">
                <a:solidFill>
                  <a:srgbClr val="FF0000"/>
                </a:solidFill>
              </a:rPr>
              <a:t>■</a:t>
            </a:r>
            <a:r>
              <a:rPr lang="en-GB" sz="2400" dirty="0" smtClean="0"/>
              <a:t> </a:t>
            </a:r>
            <a:r>
              <a:rPr lang="en-GB" sz="2400" dirty="0">
                <a:solidFill>
                  <a:srgbClr val="FFFF00"/>
                </a:solidFill>
              </a:rPr>
              <a:t>I</a:t>
            </a:r>
            <a:r>
              <a:rPr lang="en-GB" sz="2400" dirty="0" smtClean="0">
                <a:solidFill>
                  <a:srgbClr val="FFFF00"/>
                </a:solidFill>
              </a:rPr>
              <a:t>ntelligent databases</a:t>
            </a:r>
            <a:r>
              <a:rPr lang="en-GB" sz="2400" dirty="0" smtClean="0"/>
              <a:t> </a:t>
            </a:r>
            <a:r>
              <a:rPr lang="en-GB" sz="2400" dirty="0" smtClean="0"/>
              <a:t>(paper </a:t>
            </a:r>
            <a:r>
              <a:rPr lang="en-GB" sz="2400" dirty="0" smtClean="0"/>
              <a:t>in </a:t>
            </a:r>
            <a:r>
              <a:rPr lang="en-GB" sz="2400" i="1" dirty="0"/>
              <a:t>Data &amp; Knowledge </a:t>
            </a:r>
            <a:r>
              <a:rPr lang="en-GB" sz="2400" i="1" dirty="0" smtClean="0"/>
              <a:t>Engineering</a:t>
            </a:r>
            <a:r>
              <a:rPr lang="en-GB" sz="2400" dirty="0" smtClean="0"/>
              <a:t>).</a:t>
            </a:r>
          </a:p>
          <a:p>
            <a:pPr marL="268288" indent="-268288">
              <a:spcBef>
                <a:spcPts val="0"/>
              </a:spcBef>
              <a:spcAft>
                <a:spcPts val="1200"/>
              </a:spcAft>
              <a:buNone/>
            </a:pPr>
            <a:r>
              <a:rPr lang="en-GB" sz="2400" dirty="0" smtClean="0">
                <a:solidFill>
                  <a:srgbClr val="FF0000"/>
                </a:solidFill>
              </a:rPr>
              <a:t>■</a:t>
            </a:r>
            <a:r>
              <a:rPr lang="en-GB" sz="2400" dirty="0" smtClean="0"/>
              <a:t> </a:t>
            </a:r>
            <a:r>
              <a:rPr lang="en-GB" sz="2400" dirty="0" smtClean="0">
                <a:solidFill>
                  <a:srgbClr val="FFFF00"/>
                </a:solidFill>
              </a:rPr>
              <a:t>Medical diagnosi</a:t>
            </a:r>
            <a:r>
              <a:rPr lang="en-GB" sz="2400" dirty="0" smtClean="0"/>
              <a:t>s </a:t>
            </a:r>
            <a:r>
              <a:rPr lang="en-GB" sz="2400" dirty="0" smtClean="0"/>
              <a:t>(paper </a:t>
            </a:r>
            <a:r>
              <a:rPr lang="en-GB" sz="2400" dirty="0" smtClean="0"/>
              <a:t>in </a:t>
            </a:r>
            <a:r>
              <a:rPr lang="en-GB" sz="2400" i="1" dirty="0"/>
              <a:t>Decision Support </a:t>
            </a:r>
            <a:r>
              <a:rPr lang="en-GB" sz="2400" i="1" dirty="0" smtClean="0"/>
              <a:t>Systems</a:t>
            </a:r>
            <a:r>
              <a:rPr lang="en-GB" sz="2400" dirty="0" smtClean="0"/>
              <a:t>).</a:t>
            </a:r>
          </a:p>
          <a:p>
            <a:pPr marL="268288" indent="-268288">
              <a:spcBef>
                <a:spcPts val="0"/>
              </a:spcBef>
              <a:spcAft>
                <a:spcPts val="1200"/>
              </a:spcAft>
              <a:buNone/>
            </a:pPr>
            <a:r>
              <a:rPr lang="en-GB" sz="2400" dirty="0" smtClean="0">
                <a:solidFill>
                  <a:srgbClr val="FF0000"/>
                </a:solidFill>
              </a:rPr>
              <a:t>■</a:t>
            </a:r>
            <a:r>
              <a:rPr lang="en-GB" sz="2400" dirty="0" smtClean="0"/>
              <a:t> </a:t>
            </a:r>
            <a:r>
              <a:rPr lang="en-GB" sz="2400" smtClean="0"/>
              <a:t>Others </a:t>
            </a:r>
            <a:r>
              <a:rPr lang="en-GB" sz="2400" smtClean="0"/>
              <a:t>(paper </a:t>
            </a:r>
            <a:r>
              <a:rPr lang="en-GB" sz="2400" dirty="0" smtClean="0"/>
              <a:t>in </a:t>
            </a:r>
            <a:r>
              <a:rPr lang="en-GB" sz="2400" i="1" dirty="0" smtClean="0"/>
              <a:t>Information</a:t>
            </a:r>
            <a:r>
              <a:rPr lang="en-GB" sz="2400" dirty="0" smtClean="0"/>
              <a:t>):</a:t>
            </a:r>
          </a:p>
          <a:p>
            <a:pPr marL="668338" lvl="1" indent="-268288">
              <a:spcBef>
                <a:spcPts val="0"/>
              </a:spcBef>
              <a:spcAft>
                <a:spcPts val="1200"/>
              </a:spcAft>
              <a:buNone/>
            </a:pPr>
            <a:r>
              <a:rPr lang="en-GB" sz="2000" dirty="0" smtClean="0">
                <a:solidFill>
                  <a:srgbClr val="FF0000"/>
                </a:solidFill>
              </a:rPr>
              <a:t>■</a:t>
            </a:r>
            <a:r>
              <a:rPr lang="en-GB" sz="2000" dirty="0" smtClean="0"/>
              <a:t> </a:t>
            </a:r>
            <a:r>
              <a:rPr lang="en-GB" sz="2000" dirty="0">
                <a:solidFill>
                  <a:srgbClr val="FFFF00"/>
                </a:solidFill>
              </a:rPr>
              <a:t>Natural language processing</a:t>
            </a:r>
            <a:r>
              <a:rPr lang="en-GB" sz="2000" dirty="0" smtClean="0"/>
              <a:t>.</a:t>
            </a:r>
          </a:p>
          <a:p>
            <a:pPr marL="668338" lvl="1" indent="-268288">
              <a:spcBef>
                <a:spcPts val="0"/>
              </a:spcBef>
              <a:spcAft>
                <a:spcPts val="1200"/>
              </a:spcAft>
              <a:buNone/>
            </a:pPr>
            <a:r>
              <a:rPr lang="en-GB" sz="2000" dirty="0" smtClean="0">
                <a:solidFill>
                  <a:srgbClr val="FF0000"/>
                </a:solidFill>
              </a:rPr>
              <a:t>■</a:t>
            </a:r>
            <a:r>
              <a:rPr lang="en-GB" sz="2000" dirty="0" smtClean="0"/>
              <a:t> </a:t>
            </a:r>
            <a:r>
              <a:rPr lang="en-GB" sz="2000" dirty="0" smtClean="0">
                <a:solidFill>
                  <a:srgbClr val="FFFF00"/>
                </a:solidFill>
              </a:rPr>
              <a:t>Software engineering</a:t>
            </a:r>
            <a:r>
              <a:rPr lang="en-GB" sz="2000" dirty="0" smtClean="0"/>
              <a:t>.</a:t>
            </a:r>
          </a:p>
          <a:p>
            <a:pPr marL="668338" lvl="1" indent="-268288">
              <a:spcBef>
                <a:spcPts val="0"/>
              </a:spcBef>
              <a:spcAft>
                <a:spcPts val="1200"/>
              </a:spcAft>
              <a:buNone/>
            </a:pPr>
            <a:r>
              <a:rPr lang="en-GB" sz="2000" dirty="0" smtClean="0">
                <a:solidFill>
                  <a:srgbClr val="FF0000"/>
                </a:solidFill>
              </a:rPr>
              <a:t>■</a:t>
            </a:r>
            <a:r>
              <a:rPr lang="en-GB" sz="2000" dirty="0" smtClean="0"/>
              <a:t> </a:t>
            </a:r>
            <a:r>
              <a:rPr lang="en-GB" sz="2000" dirty="0" smtClean="0">
                <a:solidFill>
                  <a:srgbClr val="FFFF00"/>
                </a:solidFill>
              </a:rPr>
              <a:t>Bioinformatics</a:t>
            </a:r>
            <a:r>
              <a:rPr lang="en-GB" sz="2000" dirty="0" smtClean="0"/>
              <a:t>.</a:t>
            </a:r>
          </a:p>
          <a:p>
            <a:pPr marL="668338" lvl="1" indent="-268288">
              <a:spcBef>
                <a:spcPts val="0"/>
              </a:spcBef>
              <a:spcAft>
                <a:spcPts val="1200"/>
              </a:spcAft>
              <a:buNone/>
            </a:pPr>
            <a:r>
              <a:rPr lang="en-GB" sz="2000" dirty="0" smtClean="0">
                <a:solidFill>
                  <a:srgbClr val="FF0000"/>
                </a:solidFill>
              </a:rPr>
              <a:t>■</a:t>
            </a:r>
            <a:r>
              <a:rPr lang="en-GB" sz="2000" dirty="0" smtClean="0"/>
              <a:t> And several more.</a:t>
            </a:r>
            <a:endParaRPr lang="en-GB" sz="2000" dirty="0"/>
          </a:p>
          <a:p>
            <a:pPr marL="268288" indent="-268288">
              <a:spcBef>
                <a:spcPts val="0"/>
              </a:spcBef>
              <a:spcAft>
                <a:spcPts val="1200"/>
              </a:spcAft>
              <a:buNone/>
            </a:pPr>
            <a:endParaRPr lang="en-GB" sz="2400" dirty="0" smtClean="0"/>
          </a:p>
          <a:p>
            <a:pPr marL="268288" indent="-268288">
              <a:spcBef>
                <a:spcPts val="0"/>
              </a:spcBef>
              <a:spcAft>
                <a:spcPts val="1200"/>
              </a:spcAft>
              <a:buNone/>
            </a:pPr>
            <a:endParaRPr lang="en-GB" sz="2400" dirty="0"/>
          </a:p>
        </p:txBody>
      </p:sp>
      <p:sp>
        <p:nvSpPr>
          <p:cNvPr id="4" name="Footer Placeholder 3"/>
          <p:cNvSpPr>
            <a:spLocks noGrp="1"/>
          </p:cNvSpPr>
          <p:nvPr>
            <p:ph type="ftr" sz="quarter" idx="10"/>
          </p:nvPr>
        </p:nvSpPr>
        <p:spPr/>
        <p:txBody>
          <a:bodyPr/>
          <a:lstStyle/>
          <a:p>
            <a:r>
              <a:rPr lang="en-GB" smtClean="0"/>
              <a:t>CognitionResearch.org</a:t>
            </a:r>
            <a:endParaRPr lang="en-GB" dirty="0"/>
          </a:p>
        </p:txBody>
      </p:sp>
    </p:spTree>
    <p:extLst>
      <p:ext uri="{BB962C8B-B14F-4D97-AF65-F5344CB8AC3E}">
        <p14:creationId xmlns:p14="http://schemas.microsoft.com/office/powerpoint/2010/main" val="401882272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395536" y="332655"/>
            <a:ext cx="8229600" cy="849373"/>
          </a:xfrm>
        </p:spPr>
        <p:txBody>
          <a:bodyPr/>
          <a:lstStyle/>
          <a:p>
            <a:r>
              <a:rPr lang="en-GB" sz="4000" dirty="0" smtClean="0"/>
              <a:t>FURTHER INFORMATION</a:t>
            </a:r>
            <a:endParaRPr lang="en-GB" sz="4000" dirty="0"/>
          </a:p>
        </p:txBody>
      </p:sp>
      <p:sp>
        <p:nvSpPr>
          <p:cNvPr id="3" name="Content Placeholder 2"/>
          <p:cNvSpPr>
            <a:spLocks noGrp="1"/>
          </p:cNvSpPr>
          <p:nvPr>
            <p:ph idx="1"/>
            <p:custDataLst>
              <p:tags r:id="rId2"/>
            </p:custDataLst>
          </p:nvPr>
        </p:nvSpPr>
        <p:spPr>
          <a:xfrm>
            <a:off x="364434" y="1739590"/>
            <a:ext cx="8461514" cy="4435178"/>
          </a:xfrm>
        </p:spPr>
        <p:txBody>
          <a:bodyPr/>
          <a:lstStyle/>
          <a:p>
            <a:pPr marL="361950" indent="-361950">
              <a:spcBef>
                <a:spcPts val="0"/>
              </a:spcBef>
              <a:spcAft>
                <a:spcPts val="1200"/>
              </a:spcAft>
              <a:buNone/>
            </a:pPr>
            <a:r>
              <a:rPr lang="en-GB" sz="3600" dirty="0" smtClean="0">
                <a:solidFill>
                  <a:srgbClr val="FF0000"/>
                </a:solidFill>
              </a:rPr>
              <a:t>■</a:t>
            </a:r>
            <a:r>
              <a:rPr lang="en-GB" sz="3600" dirty="0"/>
              <a:t> </a:t>
            </a:r>
            <a:r>
              <a:rPr lang="en-GB" sz="3600" dirty="0" smtClean="0">
                <a:solidFill>
                  <a:schemeClr val="tx2">
                    <a:lumMod val="90000"/>
                  </a:schemeClr>
                </a:solidFill>
              </a:rPr>
              <a:t>www.cognitionresearch.org/sp.htm </a:t>
            </a:r>
            <a:r>
              <a:rPr lang="en-GB" sz="3600" dirty="0" smtClean="0"/>
              <a:t>.</a:t>
            </a:r>
          </a:p>
          <a:p>
            <a:pPr marL="539750" indent="-539750">
              <a:buNone/>
            </a:pPr>
            <a:r>
              <a:rPr lang="en-GB" sz="3600" dirty="0" smtClean="0">
                <a:solidFill>
                  <a:srgbClr val="FF0000"/>
                </a:solidFill>
              </a:rPr>
              <a:t>■</a:t>
            </a:r>
            <a:r>
              <a:rPr lang="en-GB" sz="3600" dirty="0" smtClean="0"/>
              <a:t> </a:t>
            </a:r>
            <a:r>
              <a:rPr lang="en-GB" sz="3600" dirty="0" smtClean="0">
                <a:solidFill>
                  <a:srgbClr val="FFFF00"/>
                </a:solidFill>
              </a:rPr>
              <a:t>Contact:</a:t>
            </a:r>
            <a:endParaRPr lang="en-GB" sz="3600" dirty="0">
              <a:solidFill>
                <a:srgbClr val="FFFF00"/>
              </a:solidFill>
            </a:endParaRPr>
          </a:p>
          <a:p>
            <a:pPr marL="939800" lvl="1" indent="-539750">
              <a:buNone/>
            </a:pPr>
            <a:r>
              <a:rPr lang="en-GB" sz="3600" dirty="0">
                <a:solidFill>
                  <a:srgbClr val="FF0000"/>
                </a:solidFill>
              </a:rPr>
              <a:t>■</a:t>
            </a:r>
            <a:r>
              <a:rPr lang="en-GB" sz="3600" dirty="0"/>
              <a:t> </a:t>
            </a:r>
            <a:r>
              <a:rPr lang="en-GB" sz="3600" dirty="0" smtClean="0">
                <a:solidFill>
                  <a:schemeClr val="tx2">
                    <a:lumMod val="90000"/>
                  </a:schemeClr>
                </a:solidFill>
              </a:rPr>
              <a:t>jgw@cognitionresearch.org</a:t>
            </a:r>
            <a:r>
              <a:rPr lang="en-GB" sz="3600" dirty="0" smtClean="0"/>
              <a:t>,</a:t>
            </a:r>
          </a:p>
          <a:p>
            <a:pPr marL="939800" lvl="1" indent="-539750">
              <a:buNone/>
            </a:pPr>
            <a:r>
              <a:rPr lang="en-GB" sz="3600" dirty="0">
                <a:solidFill>
                  <a:srgbClr val="FF0000"/>
                </a:solidFill>
              </a:rPr>
              <a:t>■</a:t>
            </a:r>
            <a:r>
              <a:rPr lang="en-GB" sz="3600" dirty="0"/>
              <a:t> +</a:t>
            </a:r>
            <a:r>
              <a:rPr lang="en-GB" sz="3600" dirty="0" smtClean="0"/>
              <a:t>44 (0) 1248 712962, </a:t>
            </a:r>
          </a:p>
          <a:p>
            <a:pPr marL="939800" lvl="1" indent="-539750">
              <a:buNone/>
            </a:pPr>
            <a:r>
              <a:rPr lang="en-GB" sz="3600" dirty="0">
                <a:solidFill>
                  <a:srgbClr val="FF0000"/>
                </a:solidFill>
              </a:rPr>
              <a:t>■</a:t>
            </a:r>
            <a:r>
              <a:rPr lang="en-GB" sz="3600" dirty="0"/>
              <a:t> +</a:t>
            </a:r>
            <a:r>
              <a:rPr lang="en-GB" sz="3600" dirty="0" smtClean="0"/>
              <a:t>44 (0) 7746 290775.</a:t>
            </a:r>
          </a:p>
        </p:txBody>
      </p:sp>
      <p:sp>
        <p:nvSpPr>
          <p:cNvPr id="4" name="Footer Placeholder 3"/>
          <p:cNvSpPr>
            <a:spLocks noGrp="1"/>
          </p:cNvSpPr>
          <p:nvPr>
            <p:ph type="ftr" sz="quarter" idx="10"/>
            <p:custDataLst>
              <p:tags r:id="rId3"/>
            </p:custDataLst>
          </p:nvPr>
        </p:nvSpPr>
        <p:spPr/>
        <p:txBody>
          <a:bodyPr/>
          <a:lstStyle/>
          <a:p>
            <a:r>
              <a:rPr lang="en-GB" smtClean="0"/>
              <a:t>CognitionResearch.org</a:t>
            </a:r>
            <a:endParaRPr lang="en-GB" dirty="0"/>
          </a:p>
        </p:txBody>
      </p:sp>
    </p:spTree>
    <p:extLst>
      <p:ext uri="{BB962C8B-B14F-4D97-AF65-F5344CB8AC3E}">
        <p14:creationId xmlns:p14="http://schemas.microsoft.com/office/powerpoint/2010/main" val="296144700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10.2|22.5"/>
</p:tagLst>
</file>

<file path=ppt/tags/tag2.xml><?xml version="1.0" encoding="utf-8"?>
<p:tagLst xmlns:a="http://schemas.openxmlformats.org/drawingml/2006/main" xmlns:r="http://schemas.openxmlformats.org/officeDocument/2006/relationships" xmlns:p="http://schemas.openxmlformats.org/presentationml/2006/main">
  <p:tag name="TIMING" val="|2.7"/>
</p:tagLst>
</file>

<file path=ppt/tags/tag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8&quot;/&gt;&lt;/TableIndex&gt;&lt;/ShapeTextInfo&gt;"/>
</p:tagLst>
</file>

<file path=ppt/tags/tag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1&quot;/&gt;&lt;/TableIndex&gt;&lt;/ShapeTextInfo&gt;"/>
</p:tagLst>
</file>

<file path=ppt/tags/tag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9&quot;/&gt;&lt;lineCharCount val=&quot;14&quot;/&gt;&lt;lineCharCount val=&quot;16&quot;/&gt;&lt;lineCharCount val=&quot;13&quot;/&gt;&lt;lineCharCount val=&quot;12&quot;/&gt;&lt;lineCharCount val=&quot;13&quot;/&gt;&lt;lineCharCount val=&quot;16&quot;/&gt;&lt;lineCharCount val=&quot;14&quot;/&gt;&lt;lineCharCount val=&quot;14&quot;/&gt;&lt;lineCharCount val=&quot;14&quot;/&gt;&lt;/TableIndex&gt;&lt;/ShapeTextInfo&gt;"/>
</p:tagLst>
</file>

<file path=ppt/tags/tag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4&quot;/&gt;&lt;/TableIndex&gt;&lt;/ShapeTextInfo&gt;"/>
</p:tagLst>
</file>

<file path=ppt/tags/tag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1&quot;/&gt;&lt;/TableIndex&gt;&lt;/ShapeTextInfo&gt;"/>
</p:tagLst>
</file>

<file path=ppt/tags/tag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9&quot;/&gt;&lt;/TableIndex&gt;&lt;/ShapeTextInfo&gt;"/>
</p:tagLst>
</file>

<file path=ppt/tags/tag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8&quot;/&gt;&lt;lineCharCount val=&quot;37&quot;/&gt;&lt;lineCharCount val=&quot;42&quot;/&gt;&lt;lineCharCount val=&quot;42&quot;/&gt;&lt;lineCharCount val=&quot;15&quot;/&gt;&lt;lineCharCount val=&quot;11&quot;/&gt;&lt;lineCharCount val=&quot;29&quot;/&gt;&lt;lineCharCount val=&quot;24&quot;/&gt;&lt;lineCharCount val=&quot;22&quot;/&gt;&lt;/TableIndex&gt;&lt;/ShapeTextInfo&gt;"/>
</p:tagLst>
</file>

<file path=ppt/tags/tag1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1&quot;/&gt;&lt;/TableIndex&gt;&lt;/ShapeTextInfo&gt;"/>
</p:tagLst>
</file>

<file path=ppt/theme/theme1.xml><?xml version="1.0" encoding="utf-8"?>
<a:theme xmlns:a="http://schemas.openxmlformats.org/drawingml/2006/main" name="Theme1">
  <a:themeElements>
    <a:clrScheme name="trec_talk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fontScheme name="trec_talk">
      <a:majorFont>
        <a:latin typeface="Verdana"/>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trec_tal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trec_talk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trec_talk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trec_talk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trec_talk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trec_talk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trec_talk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trec_talk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trec_talk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trec_talk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trec_talk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trec_talk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Theme1</Template>
  <TotalTime>8753</TotalTime>
  <Words>658</Words>
  <Application>Microsoft Office PowerPoint</Application>
  <PresentationFormat>On-screen Show (4:3)</PresentationFormat>
  <Paragraphs>83</Paragraphs>
  <Slides>12</Slides>
  <Notes>8</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Theme1</vt:lpstr>
      <vt:lpstr>INFORMATION COMPRESSION, MULTIPLE ALIGNMENT, AND INTELLIGENCE </vt:lpstr>
      <vt:lpstr>OVERVIEW</vt:lpstr>
      <vt:lpstr>A HIGH-PARALLEL SP MACHINE FOR APPLICATIONS AND FOR RESEARCH</vt:lpstr>
      <vt:lpstr>SIMPLIFICATION, INTEGRATION, AND INFORMATION COMPRESSION</vt:lpstr>
      <vt:lpstr>WHAT ABOUT “DEEP LEARNING”?</vt:lpstr>
      <vt:lpstr>OUTLINE OF THE SP SYSTEM</vt:lpstr>
      <vt:lpstr>A MULTIPLE ALIGNMENT FROM BIOINFORMATICS</vt:lpstr>
      <vt:lpstr>AN SP-MULTIPLE-ALIGNMENT</vt:lpstr>
      <vt:lpstr>VERSATILITY AND ADAPTABILITY IN THE SP SYSTEM</vt:lpstr>
      <vt:lpstr>PowerPoint Presentation</vt:lpstr>
      <vt:lpstr>POTENTIAL BENEFITS AND APPLICATIONS</vt:lpstr>
      <vt:lpstr>FURTHER INFORMATION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Gerry Wolff</dc:creator>
  <cp:lastModifiedBy>Gerry Wolff</cp:lastModifiedBy>
  <cp:revision>1209</cp:revision>
  <cp:lastPrinted>2014-11-03T15:26:12Z</cp:lastPrinted>
  <dcterms:created xsi:type="dcterms:W3CDTF">2012-06-19T09:40:36Z</dcterms:created>
  <dcterms:modified xsi:type="dcterms:W3CDTF">2017-09-03T18:07:13Z</dcterms:modified>
</cp:coreProperties>
</file>